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93" r:id="rId3"/>
    <p:sldId id="279" r:id="rId4"/>
    <p:sldId id="277" r:id="rId5"/>
    <p:sldId id="284" r:id="rId6"/>
    <p:sldId id="257" r:id="rId7"/>
    <p:sldId id="259" r:id="rId8"/>
    <p:sldId id="260" r:id="rId9"/>
    <p:sldId id="290" r:id="rId10"/>
    <p:sldId id="261" r:id="rId11"/>
    <p:sldId id="262" r:id="rId12"/>
    <p:sldId id="263" r:id="rId13"/>
    <p:sldId id="264" r:id="rId14"/>
    <p:sldId id="265" r:id="rId15"/>
    <p:sldId id="266" r:id="rId16"/>
    <p:sldId id="267" r:id="rId17"/>
    <p:sldId id="278" r:id="rId18"/>
    <p:sldId id="268" r:id="rId19"/>
    <p:sldId id="269" r:id="rId20"/>
    <p:sldId id="270" r:id="rId21"/>
    <p:sldId id="258" r:id="rId22"/>
    <p:sldId id="281" r:id="rId23"/>
    <p:sldId id="272" r:id="rId24"/>
    <p:sldId id="283" r:id="rId25"/>
    <p:sldId id="271" r:id="rId26"/>
    <p:sldId id="273" r:id="rId27"/>
    <p:sldId id="274" r:id="rId28"/>
    <p:sldId id="295" r:id="rId29"/>
    <p:sldId id="297" r:id="rId30"/>
    <p:sldId id="300" r:id="rId31"/>
    <p:sldId id="298" r:id="rId32"/>
    <p:sldId id="299" r:id="rId33"/>
    <p:sldId id="275" r:id="rId34"/>
    <p:sldId id="285" r:id="rId35"/>
    <p:sldId id="276" r:id="rId36"/>
    <p:sldId id="291" r:id="rId37"/>
    <p:sldId id="292" r:id="rId38"/>
    <p:sldId id="282" r:id="rId39"/>
    <p:sldId id="280" r:id="rId40"/>
    <p:sldId id="294" r:id="rId41"/>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4336" autoAdjust="0"/>
    <p:restoredTop sz="86380" autoAdjust="0"/>
  </p:normalViewPr>
  <p:slideViewPr>
    <p:cSldViewPr>
      <p:cViewPr>
        <p:scale>
          <a:sx n="60" d="100"/>
          <a:sy n="60" d="100"/>
        </p:scale>
        <p:origin x="-1422" y="-144"/>
      </p:cViewPr>
      <p:guideLst>
        <p:guide orient="horz" pos="2160"/>
        <p:guide pos="2880"/>
      </p:guideLst>
    </p:cSldViewPr>
  </p:slideViewPr>
  <p:outlineViewPr>
    <p:cViewPr>
      <p:scale>
        <a:sx n="33" d="100"/>
        <a:sy n="33" d="100"/>
      </p:scale>
      <p:origin x="258" y="40450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4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F3EA2F-6750-4A04-BF0B-18B6A21471F8}" type="datetimeFigureOut">
              <a:rPr lang="nb-NO" smtClean="0"/>
              <a:pPr/>
              <a:t>21.04.2015</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444C86-8F35-4BE8-8AD9-76E5E9B56ED6}" type="slidenum">
              <a:rPr lang="nb-NO" smtClean="0"/>
              <a:pPr/>
              <a:t>‹#›</a:t>
            </a:fld>
            <a:endParaRPr lang="nb-N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fld id="{3E444C86-8F35-4BE8-8AD9-76E5E9B56ED6}" type="slidenum">
              <a:rPr lang="nb-NO" smtClean="0"/>
              <a:pPr/>
              <a:t>6</a:t>
            </a:fld>
            <a:endParaRPr lang="nb-N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B021D13E-7BFF-4DF5-B36C-40550714D80D}" type="datetimeFigureOut">
              <a:rPr lang="nb-NO" smtClean="0"/>
              <a:pPr/>
              <a:t>21.04.2015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1D9F65A-EB3D-45C6-9710-E247ECB10081}" type="slidenum">
              <a:rPr lang="nb-NO" smtClean="0"/>
              <a:pPr/>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B021D13E-7BFF-4DF5-B36C-40550714D80D}" type="datetimeFigureOut">
              <a:rPr lang="nb-NO" smtClean="0"/>
              <a:pPr/>
              <a:t>21.04.2015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1D9F65A-EB3D-45C6-9710-E247ECB10081}" type="slidenum">
              <a:rPr lang="nb-NO" smtClean="0"/>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B021D13E-7BFF-4DF5-B36C-40550714D80D}" type="datetimeFigureOut">
              <a:rPr lang="nb-NO" smtClean="0"/>
              <a:pPr/>
              <a:t>21.04.2015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1D9F65A-EB3D-45C6-9710-E247ECB10081}" type="slidenum">
              <a:rPr lang="nb-NO" smtClean="0"/>
              <a:pPr/>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B021D13E-7BFF-4DF5-B36C-40550714D80D}" type="datetimeFigureOut">
              <a:rPr lang="nb-NO" smtClean="0"/>
              <a:pPr/>
              <a:t>21.04.2015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1D9F65A-EB3D-45C6-9710-E247ECB10081}" type="slidenum">
              <a:rPr lang="nb-NO" smtClean="0"/>
              <a:pPr/>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B021D13E-7BFF-4DF5-B36C-40550714D80D}" type="datetimeFigureOut">
              <a:rPr lang="nb-NO" smtClean="0"/>
              <a:pPr/>
              <a:t>21.04.2015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1D9F65A-EB3D-45C6-9710-E247ECB10081}" type="slidenum">
              <a:rPr lang="nb-NO" smtClean="0"/>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B021D13E-7BFF-4DF5-B36C-40550714D80D}" type="datetimeFigureOut">
              <a:rPr lang="nb-NO" smtClean="0"/>
              <a:pPr/>
              <a:t>21.04.2015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1D9F65A-EB3D-45C6-9710-E247ECB10081}" type="slidenum">
              <a:rPr lang="nb-NO" smtClean="0"/>
              <a:pPr/>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B021D13E-7BFF-4DF5-B36C-40550714D80D}" type="datetimeFigureOut">
              <a:rPr lang="nb-NO" smtClean="0"/>
              <a:pPr/>
              <a:t>21.04.2015</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B1D9F65A-EB3D-45C6-9710-E247ECB10081}" type="slidenum">
              <a:rPr lang="nb-NO" smtClean="0"/>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B021D13E-7BFF-4DF5-B36C-40550714D80D}" type="datetimeFigureOut">
              <a:rPr lang="nb-NO" smtClean="0"/>
              <a:pPr/>
              <a:t>21.04.2015</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B1D9F65A-EB3D-45C6-9710-E247ECB10081}" type="slidenum">
              <a:rPr lang="nb-NO" smtClean="0"/>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021D13E-7BFF-4DF5-B36C-40550714D80D}" type="datetimeFigureOut">
              <a:rPr lang="nb-NO" smtClean="0"/>
              <a:pPr/>
              <a:t>21.04.2015</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B1D9F65A-EB3D-45C6-9710-E247ECB10081}" type="slidenum">
              <a:rPr lang="nb-NO" smtClean="0"/>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B021D13E-7BFF-4DF5-B36C-40550714D80D}" type="datetimeFigureOut">
              <a:rPr lang="nb-NO" smtClean="0"/>
              <a:pPr/>
              <a:t>21.04.2015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1D9F65A-EB3D-45C6-9710-E247ECB10081}" type="slidenum">
              <a:rPr lang="nb-NO" smtClean="0"/>
              <a:pPr/>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B021D13E-7BFF-4DF5-B36C-40550714D80D}" type="datetimeFigureOut">
              <a:rPr lang="nb-NO" smtClean="0"/>
              <a:pPr/>
              <a:t>21.04.2015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1D9F65A-EB3D-45C6-9710-E247ECB10081}" type="slidenum">
              <a:rPr lang="nb-NO" smtClean="0"/>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21D13E-7BFF-4DF5-B36C-40550714D80D}" type="datetimeFigureOut">
              <a:rPr lang="nb-NO" smtClean="0"/>
              <a:pPr/>
              <a:t>21.04.2015</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9F65A-EB3D-45C6-9710-E247ECB10081}" type="slidenum">
              <a:rPr lang="nb-NO" smtClean="0"/>
              <a:pPr/>
              <a:t>‹#›</a:t>
            </a:fld>
            <a:endParaRPr lang="nb-N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www.google.no/url?sa=i&amp;rct=j&amp;q=&amp;esrc=s&amp;frm=1&amp;source=images&amp;cd=&amp;cad=rja&amp;uact=8&amp;ved=0CAcQjRw&amp;url=http://kfor.com/2014/12/02/walmart-says-cyber-monday-was-its-biggest-online-day-ever/&amp;ei=mHXYVK7yJMHd7Aatk4CgDQ&amp;bvm=bv.85464276,d.ZGU&amp;psig=AFQjCNEkyLIDdRpMZpkZSmAU0yP8F5hk1g&amp;ust=1423558360737689"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teamtisa.org/" TargetMode="External"/><Relationship Id="rId2" Type="http://schemas.openxmlformats.org/officeDocument/2006/relationships/hyperlink" Target="https://servicescoalition.org/"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no/url?sa=i&amp;rct=j&amp;q=&amp;esrc=s&amp;source=images&amp;cd=&amp;cad=rja&amp;uact=8&amp;ved=0CAcQjRw&amp;url=http://tradecompliance.ghy.com/2014/10/beyond-hysteria-isds-needs-reform/&amp;ei=-SX4VOOTIIjHPb6wgdAI&amp;bvm=bv.87519884,d.ZWU&amp;psig=AFQjCNE1K4Px3YmpNCXMWKKCn7B65aWluw&amp;ust=1425635061926131"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fagforbundet.no/?article_id=129786"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hyperlink" Target="http://www.dagbladet.no/215/04/17/kultur/meninger/kronikk/debatt/handelsavtaler/38725870/"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google.no/url?sa=i&amp;rct=j&amp;q=&amp;esrc=s&amp;source=images&amp;cd=&amp;cad=rja&amp;uact=8&amp;ved=0CAcQjRw&amp;url=http://infojustice.org/archives/tag/wto&amp;ei=PSL4VLb4GcbDPKq0gdAD&amp;bvm=bv.87519884,d.ZWU&amp;psig=AFQjCNHx7EW-c2oh6XW0QwPblDlKBXx85Q&amp;ust=1425634223576479"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a:bodyPr>
          <a:lstStyle/>
          <a:p>
            <a:r>
              <a:rPr lang="nb-NO" sz="5400" dirty="0" smtClean="0"/>
              <a:t>TISA (TTIP)</a:t>
            </a:r>
            <a:br>
              <a:rPr lang="nb-NO" sz="5400" dirty="0" smtClean="0"/>
            </a:br>
            <a:r>
              <a:rPr lang="nb-NO" sz="2700" dirty="0" smtClean="0"/>
              <a:t>21.04.2015</a:t>
            </a:r>
            <a:endParaRPr lang="nb-NO" sz="2700" dirty="0"/>
          </a:p>
        </p:txBody>
      </p:sp>
      <p:sp>
        <p:nvSpPr>
          <p:cNvPr id="3" name="Undertittel 2"/>
          <p:cNvSpPr>
            <a:spLocks noGrp="1"/>
          </p:cNvSpPr>
          <p:nvPr>
            <p:ph type="subTitle" idx="1"/>
          </p:nvPr>
        </p:nvSpPr>
        <p:spPr/>
        <p:txBody>
          <a:bodyPr/>
          <a:lstStyle/>
          <a:p>
            <a:r>
              <a:rPr lang="nb-NO" dirty="0" smtClean="0"/>
              <a:t>Rolv </a:t>
            </a:r>
            <a:r>
              <a:rPr lang="nb-NO" dirty="0" err="1" smtClean="0"/>
              <a:t>Rynning</a:t>
            </a:r>
            <a:r>
              <a:rPr lang="nb-NO" dirty="0" smtClean="0"/>
              <a:t> Hanssen</a:t>
            </a:r>
          </a:p>
          <a:p>
            <a:r>
              <a:rPr lang="nb-NO" dirty="0" smtClean="0"/>
              <a:t>Internasjonal rådgiver Fagforbundet</a:t>
            </a:r>
            <a:endParaRPr lang="nb-NO" dirty="0"/>
          </a:p>
        </p:txBody>
      </p:sp>
      <p:sp>
        <p:nvSpPr>
          <p:cNvPr id="24578" name="AutoShape 2" descr="Bilderesultat for fagforbundet logo"/>
          <p:cNvSpPr>
            <a:spLocks noChangeAspect="1" noChangeArrowheads="1"/>
          </p:cNvSpPr>
          <p:nvPr/>
        </p:nvSpPr>
        <p:spPr bwMode="auto">
          <a:xfrm>
            <a:off x="0" y="-136525"/>
            <a:ext cx="2076450" cy="1285875"/>
          </a:xfrm>
          <a:prstGeom prst="rect">
            <a:avLst/>
          </a:prstGeom>
          <a:noFill/>
        </p:spPr>
        <p:txBody>
          <a:bodyPr vert="horz" wrap="square" lIns="91440" tIns="45720" rIns="91440" bIns="45720" numCol="1" anchor="t" anchorCtr="0" compatLnSpc="1">
            <a:prstTxWarp prst="textNoShape">
              <a:avLst/>
            </a:prstTxWarp>
          </a:bodyPr>
          <a:lstStyle/>
          <a:p>
            <a:endParaRPr lang="nb-NO"/>
          </a:p>
        </p:txBody>
      </p:sp>
      <p:sp>
        <p:nvSpPr>
          <p:cNvPr id="24580" name="AutoShape 4" descr="Bilderesultat for fagforbundet logo"/>
          <p:cNvSpPr>
            <a:spLocks noChangeAspect="1" noChangeArrowheads="1"/>
          </p:cNvSpPr>
          <p:nvPr/>
        </p:nvSpPr>
        <p:spPr bwMode="auto">
          <a:xfrm>
            <a:off x="0" y="-136525"/>
            <a:ext cx="2076450" cy="1285875"/>
          </a:xfrm>
          <a:prstGeom prst="rect">
            <a:avLst/>
          </a:prstGeom>
          <a:noFill/>
        </p:spPr>
        <p:txBody>
          <a:bodyPr vert="horz" wrap="square" lIns="91440" tIns="45720" rIns="91440" bIns="45720" numCol="1" anchor="t" anchorCtr="0" compatLnSpc="1">
            <a:prstTxWarp prst="textNoShape">
              <a:avLst/>
            </a:prstTxWarp>
          </a:bodyPr>
          <a:lstStyle/>
          <a:p>
            <a:endParaRPr lang="nb-NO"/>
          </a:p>
        </p:txBody>
      </p:sp>
      <p:pic>
        <p:nvPicPr>
          <p:cNvPr id="24582" name="Picture 6" descr="http://www.goshsorlandsreklame.no/~/media/GoshPartnersites/sorlandsreklame/logobilder/referanselogo_222x133/Fagforbundet.png?bc=f5f5f5&amp;mh=222&amp;mw=222"/>
          <p:cNvPicPr>
            <a:picLocks noChangeAspect="1" noChangeArrowheads="1"/>
          </p:cNvPicPr>
          <p:nvPr/>
        </p:nvPicPr>
        <p:blipFill>
          <a:blip r:embed="rId2" cstate="print"/>
          <a:srcRect/>
          <a:stretch>
            <a:fillRect/>
          </a:stretch>
        </p:blipFill>
        <p:spPr bwMode="auto">
          <a:xfrm>
            <a:off x="63500" y="-136525"/>
            <a:ext cx="2114550" cy="12382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Ikke handelsavtaler:</a:t>
            </a:r>
            <a:endParaRPr lang="nb-NO" dirty="0"/>
          </a:p>
        </p:txBody>
      </p:sp>
      <p:sp>
        <p:nvSpPr>
          <p:cNvPr id="3" name="Plassholder for innhold 2"/>
          <p:cNvSpPr>
            <a:spLocks noGrp="1"/>
          </p:cNvSpPr>
          <p:nvPr>
            <p:ph idx="1"/>
          </p:nvPr>
        </p:nvSpPr>
        <p:spPr/>
        <p:txBody>
          <a:bodyPr/>
          <a:lstStyle/>
          <a:p>
            <a:r>
              <a:rPr lang="nb-NO" dirty="0" smtClean="0"/>
              <a:t>Anthony L </a:t>
            </a:r>
            <a:r>
              <a:rPr lang="nb-NO" dirty="0" err="1" smtClean="0"/>
              <a:t>Gardner</a:t>
            </a:r>
            <a:r>
              <a:rPr lang="nb-NO" dirty="0" smtClean="0"/>
              <a:t>, USAs ambassadør til EU:</a:t>
            </a:r>
          </a:p>
          <a:p>
            <a:r>
              <a:rPr lang="nb-NO" dirty="0" smtClean="0"/>
              <a:t>”Dette er ikke handelsavtaler.  Vel det kalles handelsavtaler, men det er først og fremst en harmonisering av </a:t>
            </a:r>
            <a:r>
              <a:rPr lang="nb-NO" i="1" dirty="0" err="1" smtClean="0"/>
              <a:t>regulative</a:t>
            </a:r>
            <a:r>
              <a:rPr lang="nb-NO" i="1" dirty="0" smtClean="0"/>
              <a:t> </a:t>
            </a:r>
            <a:r>
              <a:rPr lang="nb-NO" i="1" dirty="0" err="1" smtClean="0"/>
              <a:t>meassures</a:t>
            </a:r>
            <a:r>
              <a:rPr lang="nb-NO" dirty="0" smtClean="0"/>
              <a:t>.”</a:t>
            </a:r>
          </a:p>
          <a:p>
            <a:r>
              <a:rPr lang="nb-NO" dirty="0" smtClean="0"/>
              <a:t>”Vi må bygge et vern mot Kina og ikke la Kina bestemme våre standarder”</a:t>
            </a:r>
          </a:p>
          <a:p>
            <a:r>
              <a:rPr lang="nb-NO" dirty="0" smtClean="0"/>
              <a:t>”Motstanden bygger på en </a:t>
            </a:r>
            <a:r>
              <a:rPr lang="nb-NO" dirty="0" err="1" smtClean="0"/>
              <a:t>desinformasjons-kampanje</a:t>
            </a:r>
            <a:r>
              <a:rPr lang="nb-NO" dirty="0" smtClean="0"/>
              <a:t> satt i system av Russland”</a:t>
            </a:r>
            <a:endParaRPr lang="nb-NO"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Hvem står bak?</a:t>
            </a:r>
            <a:endParaRPr lang="nb-NO" dirty="0"/>
          </a:p>
        </p:txBody>
      </p:sp>
      <p:sp>
        <p:nvSpPr>
          <p:cNvPr id="3" name="Plassholder for innhold 2"/>
          <p:cNvSpPr>
            <a:spLocks noGrp="1"/>
          </p:cNvSpPr>
          <p:nvPr>
            <p:ph idx="1"/>
          </p:nvPr>
        </p:nvSpPr>
        <p:spPr/>
        <p:txBody>
          <a:bodyPr>
            <a:normAutofit fontScale="85000" lnSpcReduction="20000"/>
          </a:bodyPr>
          <a:lstStyle/>
          <a:p>
            <a:r>
              <a:rPr lang="nb-NO" dirty="0" smtClean="0"/>
              <a:t>CSI – </a:t>
            </a:r>
            <a:r>
              <a:rPr lang="nb-NO" dirty="0" err="1" smtClean="0"/>
              <a:t>Coalition</a:t>
            </a:r>
            <a:r>
              <a:rPr lang="nb-NO" dirty="0" smtClean="0"/>
              <a:t> </a:t>
            </a:r>
            <a:r>
              <a:rPr lang="nb-NO" dirty="0" err="1" smtClean="0"/>
              <a:t>of</a:t>
            </a:r>
            <a:r>
              <a:rPr lang="nb-NO" dirty="0" smtClean="0"/>
              <a:t> Service Industries</a:t>
            </a:r>
          </a:p>
          <a:p>
            <a:pPr lvl="1"/>
            <a:r>
              <a:rPr lang="nb-NO" dirty="0" smtClean="0"/>
              <a:t>Redusere barrierer for handel med tjenester.</a:t>
            </a:r>
          </a:p>
          <a:p>
            <a:pPr lvl="1"/>
            <a:r>
              <a:rPr lang="nb-NO" dirty="0" smtClean="0"/>
              <a:t>Sikre at USAs økonomisk politikk gjenspeiler betydningen av tjenestesektoren</a:t>
            </a:r>
          </a:p>
          <a:p>
            <a:pPr lvl="1"/>
            <a:r>
              <a:rPr lang="nb-NO" dirty="0" err="1" smtClean="0"/>
              <a:t>CSI-leder</a:t>
            </a:r>
            <a:r>
              <a:rPr lang="nb-NO" dirty="0" smtClean="0"/>
              <a:t>, Samuel Di Piazza (Citigroup) slår fast at </a:t>
            </a:r>
            <a:r>
              <a:rPr lang="nb-NO" dirty="0" err="1" smtClean="0"/>
              <a:t>TISA-landene</a:t>
            </a:r>
            <a:r>
              <a:rPr lang="nb-NO" dirty="0" smtClean="0"/>
              <a:t> må «modifisere eller eliminere» innenlandske reguleringer. Han hevder videre at banker, forsikringsselskap, media og andre selskap som driver global business, skulle bli i stand til å operere i et miljø hvor de bestemmende faktorene er markedsbasert, ikke regjeringsbasert. Framtiden under TISA er en framtid uten offentlig leverte eller regulerte tjenester, og det frie markedets prinsipper kan styre investering i og levering av tjenester på en internasjonal arena.</a:t>
            </a:r>
            <a:endParaRPr lang="nb-NO" dirty="0"/>
          </a:p>
        </p:txBody>
      </p:sp>
      <p:pic>
        <p:nvPicPr>
          <p:cNvPr id="18433" name="Picture 1" descr="CSI Logo"/>
          <p:cNvPicPr>
            <a:picLocks noChangeAspect="1" noChangeArrowheads="1"/>
          </p:cNvPicPr>
          <p:nvPr/>
        </p:nvPicPr>
        <p:blipFill>
          <a:blip r:embed="rId2" cstate="print"/>
          <a:srcRect/>
          <a:stretch>
            <a:fillRect/>
          </a:stretch>
        </p:blipFill>
        <p:spPr bwMode="auto">
          <a:xfrm>
            <a:off x="0" y="0"/>
            <a:ext cx="2638425" cy="8001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23528" y="274638"/>
            <a:ext cx="8363272" cy="1143000"/>
          </a:xfrm>
        </p:spPr>
        <p:txBody>
          <a:bodyPr/>
          <a:lstStyle/>
          <a:p>
            <a:r>
              <a:rPr lang="nb-NO" dirty="0" smtClean="0"/>
              <a:t>Et eksempel!</a:t>
            </a:r>
            <a:endParaRPr lang="nb-NO" dirty="0"/>
          </a:p>
        </p:txBody>
      </p:sp>
      <p:sp>
        <p:nvSpPr>
          <p:cNvPr id="3" name="Plassholder for innhold 2"/>
          <p:cNvSpPr>
            <a:spLocks noGrp="1"/>
          </p:cNvSpPr>
          <p:nvPr>
            <p:ph idx="1"/>
          </p:nvPr>
        </p:nvSpPr>
        <p:spPr/>
        <p:txBody>
          <a:bodyPr>
            <a:normAutofit lnSpcReduction="10000"/>
          </a:bodyPr>
          <a:lstStyle/>
          <a:p>
            <a:r>
              <a:rPr lang="nb-NO" dirty="0" smtClean="0"/>
              <a:t>Ett eksempel er </a:t>
            </a:r>
            <a:r>
              <a:rPr lang="nb-NO" dirty="0" err="1" smtClean="0"/>
              <a:t>Walmart</a:t>
            </a:r>
            <a:r>
              <a:rPr lang="nb-NO" dirty="0" smtClean="0"/>
              <a:t>, et </a:t>
            </a:r>
            <a:r>
              <a:rPr lang="nb-NO" dirty="0" err="1" smtClean="0"/>
              <a:t>CSI-medlem</a:t>
            </a:r>
            <a:r>
              <a:rPr lang="nb-NO" dirty="0" smtClean="0"/>
              <a:t>. De ser TISA som en måte å frigjøre seg på fra f.eks. lokale myndigheters regulering av deres lokalisering og begrensninger på størrelsen på butikkene. De ønsker også at TISA skal sette en stopper for restriksjonene på salg av alkohol og tobakk, som de fleste land har.</a:t>
            </a:r>
          </a:p>
          <a:p>
            <a:r>
              <a:rPr lang="nb-NO" dirty="0" smtClean="0"/>
              <a:t>Målet med TISA er med andre ord å regulere det offentliges rett til å regulere!</a:t>
            </a:r>
          </a:p>
          <a:p>
            <a:endParaRPr lang="nb-NO" dirty="0"/>
          </a:p>
        </p:txBody>
      </p:sp>
      <p:sp>
        <p:nvSpPr>
          <p:cNvPr id="1026" name="AutoShape 2" descr="data:image/jpeg;base64,/9j/4AAQSkZJRgABAQAAAQABAAD/2wCEAAkGBxQRBhQUExQUFRQXGRMYGRgXFBgXHBUZFhgXFxkWFxgdHCggGB0nHBwXITEiJSkrLy4uHB8zODMsNygtLysBCgoKDg0OGxAQGzQmICQzNDQsMi40LzA0NDQ0Ly8sLSw0LCwvLCwsLCwsLCwsLCwsLCwsLCwsLCwsLCwsLCwsLP/AABEIAMIBAwMBEQACEQEDEQH/xAAcAAEAAgMBAQEAAAAAAAAAAAAABQYDBAcCAQj/xABHEAABAwIEAgYHBAQMBwAAAAABAAIDBBEFBhIhMUEHEyJRYXE2coGRobGyMlJz0SRis8EUFiMmMzdDgoPC4fAVJzVCkqPS/8QAGgEBAAIDAQAAAAAAAAAAAAAAAAQFAQIDBv/EADURAAICAgECBAUCBQMFAQAAAAABAgMEERIFITEzQVETMmFxgSKRFCM0ofAGFeEkscHR8UL/2gAMAwEAAhEDEQA/AO4o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MdxF8RaGW3ub8eHcFS9W6hbjcY1+vqTsPGjbty9D3gVe6aJ2q12kbjnfwW/Sc6zKhL4i7o1zKI1SXHwZKK3IYQBAEAQBAEAQBAEAQBAEAQBAEAQBAEAQBAEAQBAEAQBAEB8JsFhtLuwfGPBbcEEd43WIyUltPaMtNdmelsYIDNbdoz6w+S81/qGPauX3LPpr7yRkyq39Fee93yAXb/AE/H+VOXuzXqL/Wl9CbV+Vx5e8NbckAeJstZTjFbk9GUm/A9LZPZgICBzJmuGglYJmynWCQWNaR2SARu4b7j3qTRizu3xa7e5FyMuFDSkn3MmWsyw18bzEHjQQCHgA7i4IsTssX406GlL1NsfJhem4+hv4riDKbDnzSX0MFzbcnlYeN1yrg5yUV4s62WKuLk/BFZoukeklrGRhswL3NYC5jQAXEAXOvhcqXPp10YuT12IUOo1SkorfcuKglgVHE+kKlp8QfE5sxcw6SWsaRcWvYlwU2rAtsipLXcg2dQqrk4ve1/nuWagqhNQskAcA9rXAOFiA4XFxyKiSjxk0TIT5xUvc2FqbBAVjHc8U9HiJhkbKXANPZa0jtbjcuCmU4VlseUdEO7Orqlxkn/AJ+ScwnEG1OHMmYHBrxcahY24bi5UayDhJxfoSa7FZFSXqba0NwgCAIAgCAIAgCAICNzBjUdFh/Wyh5bqa3sAE3dw4kLrTTK2fGJxvujVHlI0ct5tgrqh7ImyAsAcdbQBYm21nFdL8SylJy0c6MuFzaiWBRiURGZQ80QDQSL9q3d4+F1S9bVroSr3rffXsTcDgrNy/BAUFe+F92nbm08D+R8V5vDzrcWW4Pt7PwLS/Hhau/j7lpw/EmTM22dzaeI/ML1+H1CrKX6Xp+qKW/HnU+/h7mrmOnc+kbpBcQ7gO4iyidbx520rgttP0O2DZGE3yetmTL8DmYfZwIJJNj7l16PRKrH1JabbNcyxTt3FmTEsUZCLfad90fv7lvndTqxVp95exrRiztf09yrVtY6WS7z5DkPILyGVmW5Mt2P7IuaqIVLUSzZfDxh4DwRubX425L1nR1asdKz8b9iozHB2/oJJWpEKP0t0evLrZB/ZyNJ8n3b8y1WHTZ6t17orupw3Tv2ZXOiCr045LHyfHf2scP3OKmdVhuCl7Mh9Llqxx90WXpZrdGWhHzle0exnbPxDVD6bDd3L2JnU58ate5yJpcx7XWsdnN8bOO/vHwV89STRQrcWmfoqkq2vw5kv/a5jX38C3V8l5OUWpOJ6yM04KX02cAjYavHbc55f2j9/gV6dtVU/ZHmEnbbr3Z2zE8z0dJ2JJmtLQBoaC9wsNgQ0G3tXnq8a23vFHoZ5NVX6WyMZ0kUJfYvkA7zE63wBPwXZ9Ov9jkuo0e5ZsPr456YSRPa9h5tN/Z4HwUOcJQepLTJcLIzW4vZx7pQ9L3+pF8lf9N8lFB1LzmdAyxicVLkOnlmdoYGtBOlzt3OIGzQTxVTfXKzIlGPjstqLI148ZS8Dfw/NtJPr6uYERt1vLmvYGtva5LmgLSzFtr1yXib15dVm+L8CNf0jUImt1jyPvCJ9vlf4Lr/ALffrejn/uFG9bLFFicLsP64SM6q19eoBtvE8lFdc1Lg139iSrYOPNPsV2TpFoRLbrHkfeET7fK59ylLp97W9Eb/AHCjetlloK6OelEkTw9h4EfLwPgVEnCUHxktMlQnGa5Re0aWL5jpqU2mma133d3O/wDFoJXSvHss+VGlmRXX8zIUdJFDq+1Jbv6p1vz+Ckf7df7f3I/+40e5YsKxaGqp9cEjZG8DbiD3OB3afNRbKp1vUlolV2wsW4vZpYvmqlpavq5pdD7B1tD3bG4Bu1pHIrerGttW4I525VVUuMmK7NVLDh0cz5bMkGplmuLnjvDLX94CQxbZzcIruhPKqhFSb7PwKvnzF46vIvWxatBmYO02xu0kHZS8KqVWTxl46IebbG3H5R8NlX6O8ehoq+V0xcA5jQNLS7cEk8OCnZ9E7YrgiFgXwqk3M6zgeMxVlGZISS0OLd2lu4sTsfMKktpnVLjLxLyq6NseUSRXI6mhW4RHJvbS7vbt7xwKrsrpdGR3a0/dEmrKsr8H2IqPAZG1rSHDSCDq4GwPcqevot9V8XGXZPe/89ybLOrnW013LIvUlSfDwWGuwK0zL8jqg6nAC/2uJd/vxXlY9CunY3OXb38d/wCfUt31CEYLiu5M0WFxxcG3d947n/RXmL06jH+VbfuyBbk2WeL7G6p5HCAjMz0XX5fnj5ujfb1gLt+IC60T4WRl9TjkQ51SX0OM5DrOqzZTu4BztB/vgtHxIXoM2POh/uefwp8L0WDpgrdWLwxco2Fx83n8m/FRelw1By9yV1Se5qPsRWc8JNPh1ASNzBZ3rA6z9ZXbEu5zs+//AAcMurhCH2Lfh+L26J3Pv2mRvh9t9DfgQoFlP/Wa+u//ACWELv8Ao9/TRVui6g6zNLX22ia5/tI0N+ZPsU7qU+NOvcg9Nr5W8vYuOKdHkdRj0s75XNY8h2hgAN7AOJcb8SL8Oar6uoSrrUIruiwt6fGyxzk+xA5pydRQ4Y98NQBKwE6HSsdrtuWgcQe5ScfMulNKUez+hFycOiEG4y7r6kV0Y4m6HM7YwexNdrhyuGlzXeexHtXfqNSlVy9UcenWuNqj6MdKHpe/1Ivks9O8n9zHUvOJ/Ff6n4vKL9qodX9c/uyZb/RIo+XcLlq8REEZ0693k8A1m+pw52NrDvsrPItjVHnJfYq8eqVsuESwZvyIaLDhMyUyNBAeC0NI1bBwtyvYW8VFxc/40+ElolZeB8GHOL2QWAUs9XO2jjeQx7usIP2Wlo3eRz25d9lJvnXSvitdyPRGdr+En2J/NuQjR4X1zJTI1pAeC0Ai5sHC3K5Gyi43UPiz4yWvYk5XT/hQ5xezN0R4g5mNPhv2JGOdb9dmnf2tv7gsdUrTgp+qNul2NTcPQtOYshsrMeM7pCxpa0Oa0DU5zbi9zsNrDgeCg0Z0qa+CRNvwY3Wcm9Ih8ayNQso3aKnq5QCW65mEEgcCDbj4KRVnXuS3Ha+xHuwsdRepaf3RUMj4o6nzLC4Ehr3NjeO9ryBv5EgqdmVKyp/TuQcO112r6kr0selY/Cj+p65dM8p/c7dT878GlgOXKnE3agWtjjayMPdewDRsxoHE8z5re7Irxu3q+/Y5049uT39EWTM+CuoujoQvc15E4dcAgWcSRsVDxrldl89ehNyKXTi8H7lSyplt1fVSMa9rCxocS4E3ubW2Vhk5KoSbW9lfjYzvbSejreS8BdQ4SYnPa8l7nXAIFiGi2/kqLKv+PPnovsWh0w4tk+oxJPEsrWsu4gDvJstLLIVrc3pG0YuT0kRv/HozUhouQTbVba/zVUutY7tVcdtP1JX8DZwcn+xKq4IYQETFj8RmIN2jk48D+Spq+t48p8XtL3fh/wAE2WDao7RKMeHNuCCO8bq3hOM1uL2iG009M9LYwEAQH5+xeE0uaJAP7KbUPIOD2/Cy9PU/i0L6o8vavhXv6Mksd/Tc/uaNw+VkY9VoAPwDiuVP8nF2/Y62/wA/J7epd+lqj1ZcY8D+ikb7GuBZ8y1V3TZ6t17osepw3Vv2OfQ4lpyRJBf7VTGbfq9WSfiwK0lXvJU/oVcbNYzh9S7dEtII8HnqHbBzrX/ViBJ+Jd7lXdTm5WKCLHpkONbmyn47mWpxHEwxheGOcGxxNJANzYat+04952CnU41ePDlLu/cgXZNt8+K/CJd/RlJHhj5JJmAtY5+lrCfsgm2oke+y4LqalJRjEkPpslBylL0IDI/pdS+v/lcpeZ5EiJhefEkelD0vf6kXyXLp3kL8nXqXnMn8U/qfi8ov2qh1f1z/ACTLf6JEV0R+kz/wX/VGpPU/KX3I3S/Of2L10j+h0/8Ac+tqrMHz4lnn+RIoHRT6V/4UnzarTqXk/kqumed+DoufvQ+p9QfUFU4fnx+5cZnkyOa9F/pez1JfkrjqXkflFN03zhnPN01ViL443uZA1xa1rCQZLG2pxG7rngOHBYxMSFcFOS2zOXlzsnxj4EjQdFsrqcOllZGbX0husjwLrgX8lyn1OCeoR2dYdMm47k9FPwcWxuD8aIf+xqsLXuuT+hX1LVqX1LL0selY/Cj+p6h9M8r8kzqfnfgvHRe3+Z8fi6X6yq3qHnssun+QjD0r+if+JH+9bdN89GOpeT+St9Dv/Vaj8Nn1FS+q/LEh9K+aR1ZUpdkbjde6GnBaBcm1zy2uqvqubPFrTgu77dyViURtk1J+BWJJXyzC5c9x4D8hyXkZ2X5U/wBTcm/AuoxrqjtdkTuF4EGkOk3dxDeQ8+8r0XT+jKvVl3d+i9F/7ZWZOa5fph4G7jFcYaYEAEk2396n9SzXi1KUVttkfFoV09NnvCqwzUYcQAbkEDwW/T8t5VPNrTNcir4U+KIvE8C4ui9rP/n8lUdQ6Ltuyj9v/RMx87X6bP3IaCofFKdJc08x+YVFVkXY0nxbTXivT9iwnXXau62WvB6wzUmpwAIJG3A25r2XTcuWTTzku/0KTKpVU+KZvKwI4QHIOlnDSzH2zAdiVgF+WtlwR56dPuKvemWbr4eqKHqdbVil6MwdFlF1uaQ87iJj3e13YHzd7lv1KfGnivU16bXyt5ex1HNFAajL08QF3OY7SP1hu34gKlx7Ph2Rl7FzkV/EqlE/Pztib3Fr3B4gjkRyIXqU0/A8s4tPR3bL2EaMmxwcC6Ih3g6QEk+9y8xfbyvc/qenpq1QofQ4wzraHGm6m6ZYXtNiNiWn4tI59xXov0X1PXgzz366Ld+qLbiefKiupf4NBT6XyAtOl5e4g8Q3sjSLczyUCGBCh/Esl2ROszrLo8IR8SvZL7Obqa+1pLEHkbOFj7VLy3vHk0RcRNXx2SHSgf53v9SL5Ll07yF+Tp1HzmWDFT/yfi8of2oUSr+uf5Jln9EiK6I/SZ/4L/qYpHU/JX3I3TPOf2L10j+h0/8Ac+tqrMHz4lnneQzn/RT6Wf4UnzarTqa/k/kq+med+Do2fvQ+p9T/ADBVOH58fuW+Z5MjmnRf6XM9SX6VcdR8n9im6d5xDY1h8lHjbmOBDmO1MNvtC92vHfy+S702Ruq2vYj31yqsey21PSVPPR9TFAGzP7Ic15ebnbsM07HzJsoK6bCD5Sl2RPl1GdkeEY92U/D4nRY/G14LXMmjDgeILZG3urCySlU5R8NFfXFxtSfjssXSwf52D8KP6nqJ0zyfyS+p+d+C9dGHodF60v1uVZ1Dz2WfT/IX5M/SDhrqjK0jWAlzdLwBxOg3IHja61wrVXcmzbNrdlLSOQ5cx6Shrusi0m4LXNcNnC9+W4IKvr8eN8NMoaL5US2jseSsbfW4N1sjWtdre2zb2s21uKoMqhU2cUegxLndXyZM1VM2SEtcLj5eIVfkY9eRBwsW0TK7JVy5RMVDh7IW9kb8ydyVyxcGnGX6F39ze2+dr/UzbUw4kDmt38nGPFx9wC85/qF/orX1f/Ys+mr9UmZMru/Q3Dud8wF16BLdEl7M06iv5if0JpXxXmnXYbHLu4b942P+qg5XT6cnTmu/ujvTkzq+VnpsRjjDY2jSO8/7uto1yoioUxWkYclNuU33NpTDiEBhqqVksJZIxr2ni1zQ4H2FZjJxe0zWUVJaaMNBhcMF+pijj1WvoYG3twvYbradk5/M9mtdUIfKtG4tDoR9TgdNJUa3wQvf950bSfeQukbZxWk2cpUVye3FbJALmdTSxHCIKgDroo5LcNTQSPI8QukLZw+V6Oc6oT+ZbPuH4VDTtIhijjvx0tAv5niVidk5/M9iFUIfKtHl2DU5retMMXW3vr0N1XHO9r38Vn4s+PHfYfBhy5a7nuowuGSXU+GJ7u9zGk7eJCxGycVpMzKqEnto9uoYzS9WY2GMW7Gkadjcdm1uKxzlvlvuZ4R1x12PNLhsMUmqOKNhta7WNabd1wElOUuzZiNcIvaRmngbJEWva1zTxDgCD5grCbT2jZxUlpmCmwyGOXVHFGx3C7WNabd1wFtKyUlps1jXCL2kZ54WviLXtDmniHAEHzB4rVNp7Rs0mtMwU+Fwxy6mQxMdvu1jQd+O4C2dkmtNmsa4Re0j7iGGxTx6Zo2SAcNTQbeV+CQslB7i9CdcJrUlsxYfgtPTuvDDHGe9rAD7+KzO6yfzPZrCmuHyrR9qsGp5akSSQxPeLWc5jSduG5CRtnFaT7GZUwk+TXc91OGQyyapIo3uta7mNcbDlchYjZKK0mZlXCT20ZqanZHFpY1rGi+zQABfc7BauTb2zaMVFaRlWDJFVeW6SWcvfTxOceJLBc+ff7V2jkWxWlJnGWPVJ7cUb1HRxwwaImNY37rWho9wXOUnJ7k9nSMIwWorRnWpsEAQFfzRE4uYQCQL7gXsduK831+uyTg0tpbLPp04rkmzJleJwheSCASLXFr7b/uXToFdka5uS0mzTqEoyktMnF6ArwgCAIAgOZ5irHjNMrayoqqWHsinfCS2O3e8jif9eVla0wi6U64qT9d+JU3Sl8ZqyTS9NeBZMx5ndRtbaJskehrtbqhjC/wY07vNrH2qLRjq163p79iVfkupeG1rx2fYM4sdiETSwtjmgMzJC77oJcwttsQAeaPElxb33T00ZWWuSTXZrezTbnrVQwlsH8rPrLGOla0CNht1j3kAC5vYLd4epSTfZeJp/GfpXbuyby9jzavCTK1paWl7XMJB0uZxGobEcCD4rhdQ6p8Wd6b1ZDkiuQdIbnQRSfwOTq5SWNcJGkuk4BjRz3sLm3PuUp4Hdrmtrv8AgirPek+HZm9BndooKl88LopKcta6PUHEl+zADw3P5rm8N8oqD2pepvHNXGTmtNeh6oM3PNeIaimdA98bpYu2Hh4a0uIJH2TYFYnirjyhLa3pmY5b5cZR122jToc/mQ07nUr2QzPEYk1tIDybWA4kDv259y3ng8eSUttLejSOc247j2fbZlxPPjYquXTDrihfokf1rGu1XsdEZ3eAeJWIYTklt6b8P/pmecoyel2XZ/8AwzVGdWxvqw+Mg07WPb2/6ZsltJG23FvfxWscNy4afzf2NnlqPLa8P7ljw2odLh8cjm6HPa1xbe+nUL2vzUWcVGTinvRKrk5RUmvErmEVcjukGsjL3mNscRawuJa0kNuQOAUq2EVjwkl32yLVOTyJpvsea2v0Z6c1omc9tK5wZ1to3WN7aLbOPDUka94+3rW/yYnZrI0vY+0mdmyw0ZZES6pc8Fuv+iEZ7bibb2G/JJYbi57fymY5iko6XiYabPzX1jP5K0EknVMk6xpdquQHGL7TWk81tLBai+/dLev+TWOcnJduzev8R56QKp8eLYeWB7j1ruwx1us+xZvED37JhxjKFifsMyTjODXuZ4M8NbTVP8IhdDLT6S6PUHl2rZukjY3JHvWrw23Hg9qRtHMWpc1po80ucnydbH1AbO2IyxtEzHh47i4bNcOYKzLES1Ll23p9jWOY5bWu+toh25urf4iGo6sa9QAmuzTZznAuEfEWNm2Pfdd/4Sn+I4b7exx/i7vgc9fn8k3Pm18WHU4fB+kTX0xmVjRZo3kdJ9loOxtx3UeOKpSlp/pXr/wSHlOMY7Xd+h4fntgwQTmJ1xN1MjA8EsdYklrhs/bhbitlgv4nDfptGrzl8Pnr10WPB6uSWga+SJ0Ljq7DiCQASBcjvFiolkVGWk9kuuTlHbWjdWh0CAIAgCAIAgCAIAgKnjuXayqfJGatgppHA6OoaXNbt2Q6+/C91Mpvqr1JQ/UvqQrse2zacu32NXEcjOdXl0MzGsdC2AiSLrHMa1ukFhJFibfErevMSjqS9d9no0swm5bi/TXfue8TyQ6XLtNAJQ2SAFvWaDu1zS1wtfa+3PksV5vCyU2uz9DNmFzrjDfdGXHMliVlOYXMa6BgjAkjErHsA4OaefO/isVZbjyUv/17djNuGpKPH09yYwLCnQYUY3dVqJcSYohG3fYdkHkLC64W2Kc+S3+SRVU4w4v+xA0+SXtwalh65pME4mJ0GzgHF2kDVsfFSZZic5T14rRGWG1CMd+D2ZqzJQmkrtcm1SYnNs3eMx3sTv2t/Jaxy+PDS+X+5tLD5Obb+Y+0WVZjiLZqqobK+OJ0UQbHoDdTS0vdv2jYpLKjx4wjpN7ZiOLLfKcttLSMMeSnjA6SDrm3p5hKXaD2wHF2kDVtx4rLzE7JT14rQWI+EY78HsxVmRXf8UlkifT6JXF5bPTNlLHON3aHE8DvssrMTgoyT2vZ6NZYT5tx1p+6NTMeFNrM6wxRseGxNaKh2ktYWNLZGMB593t8F0otdVEpSfj4f+TndUrb4xXp4lvw+hnZi073z64n6erj0gdVbjvzUGc4OCSXdeL9yfCE1Ntvt6Iha7LNV/GGapp6pkJlDGkGEP2aAOZtxF1Ijk1/CVc4719SNPGs+I5wlrZuUmXpBmVlVJK17hAInAM06nXuXjewHgubvXwvhpeuzpGiXxVY36aNbBMminx+WYyamOEojj0kdX1rg5+99+5b25bnWoa7r1+xpVhqFjnvszSwzIrqetbpfTvha/UOspmulDb30dZf4rezMU4909/ft+xpXg8Jemvt3JfNOX31dTTvjlEToXOeDo19o207XA4jdcce9VKSa3s7ZFErXFp60RrMjmSmqjUza56jRd7WaQzQQW2bffcD2e9df43jKPBaUTl/Bcoy5vbZs5eyu+CR3WmmcCwsBipmxP32Li4eHJaXZCnrW/H1ezanFcN714a8DWo8mStyrLRSTtcw26oiOxZZ2vtb9q5st5Zcfiq1R7+phYkvhOty7egxHJ0s9DTl80bqiDU0OdCHRvYeDXRk8hbdIZcYSlqP6X9e/wC5ieJKcY7fdHqpyc+TBGRF8DHiZspMUGhpDRYN0g8fFYjlKNjkk9a13Zl4jlDjtb3vsiefRT/xgbKJ7QCMtMOkbuv9vV7vco/OHw+PHv7klwn8Tlvt7EmuR1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D/9k="/>
          <p:cNvSpPr>
            <a:spLocks noChangeAspect="1" noChangeArrowheads="1"/>
          </p:cNvSpPr>
          <p:nvPr/>
        </p:nvSpPr>
        <p:spPr bwMode="auto">
          <a:xfrm>
            <a:off x="1016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b-NO"/>
          </a:p>
        </p:txBody>
      </p:sp>
      <p:pic>
        <p:nvPicPr>
          <p:cNvPr id="1028" name="Picture 4" descr="https://localtvkfor.files.wordpress.com/2013/02/walmart-logo.gif?w=400">
            <a:hlinkClick r:id="rId2"/>
          </p:cNvPr>
          <p:cNvPicPr>
            <a:picLocks noChangeAspect="1" noChangeArrowheads="1"/>
          </p:cNvPicPr>
          <p:nvPr/>
        </p:nvPicPr>
        <p:blipFill>
          <a:blip r:embed="rId3" cstate="print"/>
          <a:srcRect/>
          <a:stretch>
            <a:fillRect/>
          </a:stretch>
        </p:blipFill>
        <p:spPr bwMode="auto">
          <a:xfrm>
            <a:off x="155575" y="404664"/>
            <a:ext cx="2485675" cy="108123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Les om CSI og </a:t>
            </a:r>
            <a:r>
              <a:rPr lang="nb-NO" dirty="0" err="1" smtClean="0"/>
              <a:t>teamtisa.org</a:t>
            </a:r>
            <a:endParaRPr lang="nb-NO" dirty="0"/>
          </a:p>
        </p:txBody>
      </p:sp>
      <p:sp>
        <p:nvSpPr>
          <p:cNvPr id="3" name="Plassholder for innhold 2"/>
          <p:cNvSpPr>
            <a:spLocks noGrp="1"/>
          </p:cNvSpPr>
          <p:nvPr>
            <p:ph idx="1"/>
          </p:nvPr>
        </p:nvSpPr>
        <p:spPr/>
        <p:txBody>
          <a:bodyPr/>
          <a:lstStyle/>
          <a:p>
            <a:r>
              <a:rPr lang="nb-NO" dirty="0" smtClean="0">
                <a:hlinkClick r:id="rId2"/>
              </a:rPr>
              <a:t>https://servicescoalition.org</a:t>
            </a:r>
            <a:endParaRPr lang="nb-NO" dirty="0" smtClean="0"/>
          </a:p>
          <a:p>
            <a:r>
              <a:rPr lang="nb-NO" dirty="0" smtClean="0">
                <a:hlinkClick r:id="rId3"/>
              </a:rPr>
              <a:t>http://teamtisa.org/</a:t>
            </a:r>
            <a:endParaRPr lang="nb-NO" dirty="0" smtClean="0"/>
          </a:p>
          <a:p>
            <a:r>
              <a:rPr lang="nb-NO" dirty="0" smtClean="0"/>
              <a:t>Hvem er bak CSI?</a:t>
            </a:r>
          </a:p>
          <a:p>
            <a:r>
              <a:rPr lang="nb-NO" dirty="0" err="1" smtClean="0"/>
              <a:t>Walmart</a:t>
            </a:r>
            <a:r>
              <a:rPr lang="nb-NO" dirty="0" smtClean="0"/>
              <a:t>, </a:t>
            </a:r>
            <a:r>
              <a:rPr lang="nb-NO" dirty="0" err="1" smtClean="0"/>
              <a:t>Google</a:t>
            </a:r>
            <a:r>
              <a:rPr lang="nb-NO" dirty="0" smtClean="0"/>
              <a:t>, Microsoft, AIG, Walt Disney, Stanley Morgan, AT&amp;T, </a:t>
            </a:r>
            <a:r>
              <a:rPr lang="nb-NO" dirty="0" err="1" smtClean="0"/>
              <a:t>Citygroup</a:t>
            </a:r>
            <a:r>
              <a:rPr lang="nb-NO" dirty="0" smtClean="0"/>
              <a:t>, IBM, </a:t>
            </a:r>
            <a:r>
              <a:rPr lang="nb-NO" dirty="0" err="1" smtClean="0"/>
              <a:t>etc</a:t>
            </a:r>
            <a:r>
              <a:rPr lang="nb-NO" dirty="0" smtClean="0"/>
              <a:t> </a:t>
            </a:r>
            <a:r>
              <a:rPr lang="nb-NO" dirty="0" err="1" smtClean="0"/>
              <a:t>etc</a:t>
            </a:r>
            <a:endParaRPr lang="nb-NO" dirty="0" smtClean="0"/>
          </a:p>
          <a:p>
            <a:endParaRPr lang="nb-NO" dirty="0" smtClean="0"/>
          </a:p>
          <a:p>
            <a:endParaRPr lang="nb-NO" dirty="0"/>
          </a:p>
        </p:txBody>
      </p:sp>
      <p:pic>
        <p:nvPicPr>
          <p:cNvPr id="21506" name="Picture 2" descr="team-tisa-logo"/>
          <p:cNvPicPr>
            <a:picLocks noChangeAspect="1" noChangeArrowheads="1"/>
          </p:cNvPicPr>
          <p:nvPr/>
        </p:nvPicPr>
        <p:blipFill>
          <a:blip r:embed="rId4" cstate="print"/>
          <a:srcRect/>
          <a:stretch>
            <a:fillRect/>
          </a:stretch>
        </p:blipFill>
        <p:spPr bwMode="auto">
          <a:xfrm>
            <a:off x="107504" y="0"/>
            <a:ext cx="1162050" cy="118110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WTO?</a:t>
            </a:r>
            <a:endParaRPr lang="nb-NO" dirty="0"/>
          </a:p>
        </p:txBody>
      </p:sp>
      <p:sp>
        <p:nvSpPr>
          <p:cNvPr id="3" name="Plassholder for innhold 2"/>
          <p:cNvSpPr>
            <a:spLocks noGrp="1"/>
          </p:cNvSpPr>
          <p:nvPr>
            <p:ph idx="1"/>
          </p:nvPr>
        </p:nvSpPr>
        <p:spPr/>
        <p:txBody>
          <a:bodyPr>
            <a:normAutofit lnSpcReduction="10000"/>
          </a:bodyPr>
          <a:lstStyle/>
          <a:p>
            <a:r>
              <a:rPr lang="nb-NO" dirty="0" smtClean="0"/>
              <a:t>I WTO forhandles den en serviceavtale: GATS</a:t>
            </a:r>
          </a:p>
          <a:p>
            <a:r>
              <a:rPr lang="nb-NO" dirty="0" smtClean="0"/>
              <a:t>Blokkert av utviklingsland i frykt av liberalisering av deres offentlige tjenester</a:t>
            </a:r>
          </a:p>
          <a:p>
            <a:r>
              <a:rPr lang="nb-NO" dirty="0" smtClean="0"/>
              <a:t>Hvert land en stemme – selv om press gjør det litt illusorisk</a:t>
            </a:r>
          </a:p>
          <a:p>
            <a:r>
              <a:rPr lang="nb-NO" dirty="0" smtClean="0"/>
              <a:t>Norges avtaler skal gjøres gjennom WTO – politisk enighet</a:t>
            </a:r>
          </a:p>
          <a:p>
            <a:r>
              <a:rPr lang="nb-NO" dirty="0" smtClean="0"/>
              <a:t>TISA: funnet 25 partnere som man forventer er positivet til USAs forslag.</a:t>
            </a:r>
          </a:p>
          <a:p>
            <a:endParaRPr lang="nb-NO"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Norge	</a:t>
            </a:r>
            <a:endParaRPr lang="nb-NO" dirty="0"/>
          </a:p>
        </p:txBody>
      </p:sp>
      <p:sp>
        <p:nvSpPr>
          <p:cNvPr id="3" name="Plassholder for innhold 2"/>
          <p:cNvSpPr>
            <a:spLocks noGrp="1"/>
          </p:cNvSpPr>
          <p:nvPr>
            <p:ph idx="1"/>
          </p:nvPr>
        </p:nvSpPr>
        <p:spPr>
          <a:xfrm>
            <a:off x="323528" y="1600200"/>
            <a:ext cx="8352928" cy="4525963"/>
          </a:xfrm>
        </p:spPr>
        <p:txBody>
          <a:bodyPr>
            <a:normAutofit fontScale="92500"/>
          </a:bodyPr>
          <a:lstStyle/>
          <a:p>
            <a:r>
              <a:rPr lang="nb-NO" dirty="0" smtClean="0"/>
              <a:t>Regjeringen styrer Norges handelsavtaler og får dem godkjent i Stortinget når de er ferdigforhandlet</a:t>
            </a:r>
          </a:p>
          <a:p>
            <a:r>
              <a:rPr lang="nb-NO" dirty="0" smtClean="0"/>
              <a:t>Norge ønsker å fremme offensive krav i TISA på:</a:t>
            </a:r>
          </a:p>
          <a:p>
            <a:pPr lvl="1"/>
            <a:r>
              <a:rPr lang="nb-NO" dirty="0" smtClean="0"/>
              <a:t>Olje</a:t>
            </a:r>
          </a:p>
          <a:p>
            <a:pPr lvl="1"/>
            <a:r>
              <a:rPr lang="nb-NO" dirty="0" smtClean="0"/>
              <a:t>Skipsfart</a:t>
            </a:r>
          </a:p>
          <a:p>
            <a:pPr lvl="1"/>
            <a:r>
              <a:rPr lang="nb-NO" dirty="0" smtClean="0"/>
              <a:t>Skipsforsikring</a:t>
            </a:r>
          </a:p>
          <a:p>
            <a:pPr lvl="1"/>
            <a:r>
              <a:rPr lang="nb-NO" dirty="0" smtClean="0"/>
              <a:t>Telecom</a:t>
            </a:r>
          </a:p>
          <a:p>
            <a:pPr lvl="1"/>
            <a:r>
              <a:rPr lang="nb-NO" dirty="0" smtClean="0"/>
              <a:t>Ingeniørtjenester</a:t>
            </a:r>
          </a:p>
          <a:p>
            <a:pPr lvl="1"/>
            <a:endParaRPr lang="nb-NO"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Norges åpningstilbud</a:t>
            </a:r>
            <a:endParaRPr lang="nb-NO" dirty="0"/>
          </a:p>
        </p:txBody>
      </p:sp>
      <p:sp>
        <p:nvSpPr>
          <p:cNvPr id="3" name="Plassholder for innhold 2"/>
          <p:cNvSpPr>
            <a:spLocks noGrp="1"/>
          </p:cNvSpPr>
          <p:nvPr>
            <p:ph idx="1"/>
          </p:nvPr>
        </p:nvSpPr>
        <p:spPr/>
        <p:txBody>
          <a:bodyPr/>
          <a:lstStyle/>
          <a:p>
            <a:r>
              <a:rPr lang="nb-NO" dirty="0" smtClean="0"/>
              <a:t>15. november 2013  (</a:t>
            </a:r>
            <a:r>
              <a:rPr lang="nb-NO" sz="1600" dirty="0" smtClean="0"/>
              <a:t>1 mnd etter tiltredelsen</a:t>
            </a:r>
            <a:r>
              <a:rPr lang="nb-NO" dirty="0" smtClean="0"/>
              <a:t>)</a:t>
            </a:r>
          </a:p>
          <a:p>
            <a:r>
              <a:rPr lang="nb-NO" dirty="0" smtClean="0"/>
              <a:t>Unntar i hovedsak offentlig sektor fra liberalisering</a:t>
            </a:r>
          </a:p>
          <a:p>
            <a:r>
              <a:rPr lang="nb-NO" dirty="0" smtClean="0"/>
              <a:t>Finnes ingen popularisering av det 35 sider lange dokumentet med </a:t>
            </a:r>
            <a:r>
              <a:rPr lang="nb-NO" dirty="0" err="1" smtClean="0"/>
              <a:t>CPC-koder</a:t>
            </a:r>
            <a:r>
              <a:rPr lang="nb-NO" dirty="0" smtClean="0"/>
              <a:t> (Central </a:t>
            </a:r>
            <a:r>
              <a:rPr lang="nb-NO" dirty="0" err="1" smtClean="0"/>
              <a:t>Product</a:t>
            </a:r>
            <a:r>
              <a:rPr lang="nb-NO" dirty="0" smtClean="0"/>
              <a:t> </a:t>
            </a:r>
            <a:r>
              <a:rPr lang="nb-NO" dirty="0" err="1" smtClean="0"/>
              <a:t>Classification</a:t>
            </a:r>
            <a:r>
              <a:rPr lang="nb-NO" dirty="0" smtClean="0"/>
              <a:t>)</a:t>
            </a:r>
          </a:p>
          <a:p>
            <a:r>
              <a:rPr lang="nb-NO" dirty="0" smtClean="0"/>
              <a:t>Lite tilgjengelig dokument</a:t>
            </a:r>
          </a:p>
          <a:p>
            <a:r>
              <a:rPr lang="nb-NO" dirty="0" smtClean="0"/>
              <a:t>Svært få opplysninger om videre forhandlinger</a:t>
            </a:r>
            <a:endParaRPr lang="nb-NO"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600" dirty="0" smtClean="0"/>
              <a:t>Regjeringens åpningstilbud</a:t>
            </a:r>
            <a:r>
              <a:rPr lang="nb-NO" sz="1800" dirty="0" smtClean="0"/>
              <a:t/>
            </a:r>
            <a:br>
              <a:rPr lang="nb-NO" sz="1800" dirty="0" smtClean="0"/>
            </a:br>
            <a:r>
              <a:rPr lang="nb-NO" sz="1800" dirty="0" smtClean="0"/>
              <a:t>www.regjeringen.no/nb/tema/utenrikssaker/handelspolitikk/tisa_tilbud/id746660/</a:t>
            </a:r>
            <a:endParaRPr lang="nb-NO" sz="1800" dirty="0"/>
          </a:p>
        </p:txBody>
      </p:sp>
      <p:pic>
        <p:nvPicPr>
          <p:cNvPr id="2050" name="Picture 2"/>
          <p:cNvPicPr>
            <a:picLocks noGrp="1" noChangeAspect="1" noChangeArrowheads="1"/>
          </p:cNvPicPr>
          <p:nvPr>
            <p:ph idx="1"/>
          </p:nvPr>
        </p:nvPicPr>
        <p:blipFill>
          <a:blip r:embed="rId2" cstate="print"/>
          <a:srcRect l="19587" t="13360" r="18692" b="13454"/>
          <a:stretch>
            <a:fillRect/>
          </a:stretch>
        </p:blipFill>
        <p:spPr bwMode="auto">
          <a:xfrm>
            <a:off x="755576" y="1553411"/>
            <a:ext cx="7956884" cy="5304589"/>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Hva er spesielt med TISA?</a:t>
            </a:r>
            <a:endParaRPr lang="nb-NO" dirty="0"/>
          </a:p>
        </p:txBody>
      </p:sp>
      <p:sp>
        <p:nvSpPr>
          <p:cNvPr id="3" name="Plassholder for innhold 2"/>
          <p:cNvSpPr>
            <a:spLocks noGrp="1"/>
          </p:cNvSpPr>
          <p:nvPr>
            <p:ph idx="1"/>
          </p:nvPr>
        </p:nvSpPr>
        <p:spPr/>
        <p:txBody>
          <a:bodyPr/>
          <a:lstStyle/>
          <a:p>
            <a:r>
              <a:rPr lang="nb-NO" dirty="0" smtClean="0"/>
              <a:t>Negative lister</a:t>
            </a:r>
          </a:p>
          <a:p>
            <a:r>
              <a:rPr lang="nb-NO" dirty="0" smtClean="0"/>
              <a:t>Frysklausul</a:t>
            </a:r>
          </a:p>
          <a:p>
            <a:r>
              <a:rPr lang="nb-NO" dirty="0" smtClean="0"/>
              <a:t>Skralleklausul</a:t>
            </a:r>
          </a:p>
          <a:p>
            <a:r>
              <a:rPr lang="nb-NO" dirty="0" smtClean="0"/>
              <a:t>Kun handel</a:t>
            </a:r>
          </a:p>
          <a:p>
            <a:r>
              <a:rPr lang="nb-NO" dirty="0" smtClean="0"/>
              <a:t>Uviss EU-behandling (</a:t>
            </a:r>
            <a:r>
              <a:rPr lang="nb-NO" dirty="0" err="1" smtClean="0"/>
              <a:t>mixed</a:t>
            </a:r>
            <a:r>
              <a:rPr lang="nb-NO" dirty="0" smtClean="0"/>
              <a:t> or not </a:t>
            </a:r>
            <a:r>
              <a:rPr lang="nb-NO" dirty="0" err="1" smtClean="0"/>
              <a:t>mixed</a:t>
            </a:r>
            <a:r>
              <a:rPr lang="nb-NO" dirty="0" smtClean="0"/>
              <a:t> </a:t>
            </a:r>
            <a:r>
              <a:rPr lang="nb-NO" dirty="0" err="1" smtClean="0"/>
              <a:t>agreement</a:t>
            </a:r>
            <a:r>
              <a:rPr lang="nb-NO" dirty="0" smtClean="0"/>
              <a:t>) avgjør behandlingsmåte.</a:t>
            </a:r>
            <a:endParaRPr lang="nb-NO"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Negative lister</a:t>
            </a:r>
            <a:endParaRPr lang="nb-NO" dirty="0"/>
          </a:p>
        </p:txBody>
      </p:sp>
      <p:sp>
        <p:nvSpPr>
          <p:cNvPr id="3" name="Plassholder for innhold 2"/>
          <p:cNvSpPr>
            <a:spLocks noGrp="1"/>
          </p:cNvSpPr>
          <p:nvPr>
            <p:ph idx="1"/>
          </p:nvPr>
        </p:nvSpPr>
        <p:spPr/>
        <p:txBody>
          <a:bodyPr/>
          <a:lstStyle/>
          <a:p>
            <a:r>
              <a:rPr lang="nb-NO" dirty="0" smtClean="0"/>
              <a:t>I WTO: positive lister, </a:t>
            </a:r>
            <a:r>
              <a:rPr lang="nb-NO" dirty="0" err="1" smtClean="0"/>
              <a:t>dvs</a:t>
            </a:r>
            <a:r>
              <a:rPr lang="nb-NO" dirty="0" smtClean="0"/>
              <a:t> du lister opp sektorer du vil avregulere</a:t>
            </a:r>
          </a:p>
          <a:p>
            <a:r>
              <a:rPr lang="nb-NO" dirty="0" smtClean="0"/>
              <a:t>I TISA: negative lister, </a:t>
            </a:r>
            <a:r>
              <a:rPr lang="nb-NO" dirty="0" err="1" smtClean="0"/>
              <a:t>dvs</a:t>
            </a:r>
            <a:r>
              <a:rPr lang="nb-NO" dirty="0" smtClean="0"/>
              <a:t> du lister opp alt du </a:t>
            </a:r>
            <a:r>
              <a:rPr lang="nb-NO" i="1" dirty="0" smtClean="0"/>
              <a:t>ikke</a:t>
            </a:r>
            <a:r>
              <a:rPr lang="nb-NO" dirty="0" smtClean="0"/>
              <a:t> ønsker å avregulere</a:t>
            </a:r>
          </a:p>
          <a:p>
            <a:pPr lvl="1"/>
            <a:r>
              <a:rPr lang="nb-NO" dirty="0" smtClean="0"/>
              <a:t>Vanskeligheter da for eksempel hver offentlig tjeneste består av et utall undertjenester, ta </a:t>
            </a:r>
            <a:r>
              <a:rPr lang="nb-NO" dirty="0" err="1" smtClean="0"/>
              <a:t>fx</a:t>
            </a:r>
            <a:r>
              <a:rPr lang="nb-NO" dirty="0" smtClean="0"/>
              <a:t> vann med produksjon, rensing, transport, distribusjon, infrastruktur, fakturering, bygging infrastruktur </a:t>
            </a:r>
            <a:r>
              <a:rPr lang="nb-NO" dirty="0" err="1" smtClean="0"/>
              <a:t>etc</a:t>
            </a:r>
            <a:endParaRPr lang="nb-NO"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79512" y="2204864"/>
            <a:ext cx="8784976" cy="830997"/>
          </a:xfrm>
          <a:prstGeom prst="rect">
            <a:avLst/>
          </a:prstGeom>
        </p:spPr>
        <p:txBody>
          <a:bodyPr wrap="square">
            <a:spAutoFit/>
          </a:bodyPr>
          <a:lstStyle/>
          <a:p>
            <a:r>
              <a:rPr lang="nb-NO" sz="4800" dirty="0" err="1" smtClean="0">
                <a:solidFill>
                  <a:srgbClr val="FF0000"/>
                </a:solidFill>
              </a:rPr>
              <a:t>www.fagforbundet.no/tema/TISA</a:t>
            </a:r>
            <a:r>
              <a:rPr lang="nb-NO" sz="4800" dirty="0" smtClean="0">
                <a:solidFill>
                  <a:srgbClr val="FF0000"/>
                </a:solidFill>
              </a:rPr>
              <a:t>/</a:t>
            </a:r>
            <a:endParaRPr lang="nb-NO" sz="4800" dirty="0">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Frys- og skralleklausulene</a:t>
            </a:r>
            <a:endParaRPr lang="nb-NO" dirty="0"/>
          </a:p>
        </p:txBody>
      </p:sp>
      <p:sp>
        <p:nvSpPr>
          <p:cNvPr id="3" name="Plassholder for innhold 2"/>
          <p:cNvSpPr>
            <a:spLocks noGrp="1"/>
          </p:cNvSpPr>
          <p:nvPr>
            <p:ph idx="1"/>
          </p:nvPr>
        </p:nvSpPr>
        <p:spPr/>
        <p:txBody>
          <a:bodyPr>
            <a:normAutofit lnSpcReduction="10000"/>
          </a:bodyPr>
          <a:lstStyle/>
          <a:p>
            <a:r>
              <a:rPr lang="nb-NO" dirty="0" smtClean="0"/>
              <a:t>De to klausulene virker sammen og innebærer at landene ikke kan innføre større unntak fra likebehandlingsprinsippet enn det som følger av</a:t>
            </a:r>
          </a:p>
          <a:p>
            <a:pPr lvl="1"/>
            <a:r>
              <a:rPr lang="nb-NO" dirty="0" smtClean="0"/>
              <a:t>regelverket som gjaldt ved inngåelsen av avtalen – frys</a:t>
            </a:r>
          </a:p>
          <a:p>
            <a:pPr lvl="1"/>
            <a:r>
              <a:rPr lang="nb-NO" dirty="0" smtClean="0"/>
              <a:t>regelverk som er vedtatt senere og som reduserer forskjellsbehandlingen i forhold til det regelverket som gjaldt ved inngåelsen av avtalen – skralle</a:t>
            </a:r>
          </a:p>
          <a:p>
            <a:pPr lvl="1" algn="r">
              <a:buNone/>
            </a:pPr>
            <a:r>
              <a:rPr lang="nb-NO" sz="1200" dirty="0" smtClean="0"/>
              <a:t>Fra </a:t>
            </a:r>
            <a:r>
              <a:rPr lang="nb-NO" sz="1200" dirty="0" err="1" smtClean="0"/>
              <a:t>regjeringen.no</a:t>
            </a:r>
            <a:endParaRPr lang="nb-NO" sz="1200" dirty="0" smtClean="0"/>
          </a:p>
          <a:p>
            <a:endParaRPr lang="nb-NO"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Paraplyklausul</a:t>
            </a:r>
            <a:endParaRPr lang="nb-NO" dirty="0"/>
          </a:p>
        </p:txBody>
      </p:sp>
      <p:sp>
        <p:nvSpPr>
          <p:cNvPr id="3" name="Plassholder for innhold 2"/>
          <p:cNvSpPr>
            <a:spLocks noGrp="1"/>
          </p:cNvSpPr>
          <p:nvPr>
            <p:ph idx="1"/>
          </p:nvPr>
        </p:nvSpPr>
        <p:spPr/>
        <p:txBody>
          <a:bodyPr>
            <a:normAutofit/>
          </a:bodyPr>
          <a:lstStyle/>
          <a:p>
            <a:r>
              <a:rPr lang="en-US" dirty="0"/>
              <a:t>The clause was also one of the core substantive rules of the </a:t>
            </a:r>
            <a:r>
              <a:rPr lang="en-US" b="1" i="1" dirty="0"/>
              <a:t>1967 OECD draft Convention on </a:t>
            </a:r>
            <a:r>
              <a:rPr lang="en-US" b="1" i="1" dirty="0" smtClean="0"/>
              <a:t>the Protection </a:t>
            </a:r>
            <a:r>
              <a:rPr lang="en-US" b="1" i="1" dirty="0"/>
              <a:t>of Foreign Property (Article 2)5 which provided that:</a:t>
            </a:r>
          </a:p>
          <a:p>
            <a:r>
              <a:rPr lang="en-US" i="1" dirty="0"/>
              <a:t>“Each Party shall at all times ensure the observance of undertakings given by it in relation </a:t>
            </a:r>
            <a:r>
              <a:rPr lang="en-US" i="1" dirty="0" smtClean="0"/>
              <a:t>to property </a:t>
            </a:r>
            <a:r>
              <a:rPr lang="en-US" i="1" dirty="0"/>
              <a:t>of nationals of any other Party”.</a:t>
            </a:r>
            <a:endParaRPr lang="nb-NO"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332656"/>
            <a:ext cx="8229600" cy="1143000"/>
          </a:xfrm>
        </p:spPr>
        <p:txBody>
          <a:bodyPr/>
          <a:lstStyle/>
          <a:p>
            <a:r>
              <a:rPr lang="nb-NO" dirty="0" smtClean="0"/>
              <a:t>TISA – hva er offentlig sektor</a:t>
            </a:r>
            <a:endParaRPr lang="nb-NO" dirty="0"/>
          </a:p>
        </p:txBody>
      </p:sp>
      <p:sp>
        <p:nvSpPr>
          <p:cNvPr id="3" name="Plassholder for innhold 2"/>
          <p:cNvSpPr>
            <a:spLocks noGrp="1"/>
          </p:cNvSpPr>
          <p:nvPr>
            <p:ph idx="1"/>
          </p:nvPr>
        </p:nvSpPr>
        <p:spPr/>
        <p:txBody>
          <a:bodyPr>
            <a:normAutofit lnSpcReduction="10000"/>
          </a:bodyPr>
          <a:lstStyle/>
          <a:p>
            <a:r>
              <a:rPr lang="nb-NO" dirty="0" smtClean="0"/>
              <a:t>Definisjonen av offentlig sektor følger </a:t>
            </a:r>
            <a:r>
              <a:rPr lang="nb-NO" dirty="0" err="1" smtClean="0"/>
              <a:t>GATS-avtalens</a:t>
            </a:r>
            <a:r>
              <a:rPr lang="nb-NO" dirty="0" smtClean="0"/>
              <a:t> §1.3:</a:t>
            </a:r>
          </a:p>
          <a:p>
            <a:r>
              <a:rPr lang="nb-NO" dirty="0" smtClean="0"/>
              <a:t>1-3  b:  Tjenester inkluderer enhver tjeneste unntatt tjenester levert i forbindelse med utøvelse av offentlig myndighet.</a:t>
            </a:r>
          </a:p>
          <a:p>
            <a:r>
              <a:rPr lang="nb-NO" dirty="0" smtClean="0"/>
              <a:t>1-3 c: En tjeneste levert i forbindelse med offentlig myndighet betyr enhver tjeneste som er levert verken på kommersiell basis, eller i konkurranse med en eller flere tilbydere.</a:t>
            </a:r>
            <a:endParaRPr lang="nb-NO"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Tvisteløsningsmekanisme</a:t>
            </a:r>
            <a:endParaRPr lang="nb-NO" dirty="0"/>
          </a:p>
        </p:txBody>
      </p:sp>
      <p:sp>
        <p:nvSpPr>
          <p:cNvPr id="3" name="Plassholder for innhold 2"/>
          <p:cNvSpPr>
            <a:spLocks noGrp="1"/>
          </p:cNvSpPr>
          <p:nvPr>
            <p:ph idx="1"/>
          </p:nvPr>
        </p:nvSpPr>
        <p:spPr>
          <a:xfrm>
            <a:off x="457200" y="1600201"/>
            <a:ext cx="8229600" cy="3701008"/>
          </a:xfrm>
        </p:spPr>
        <p:txBody>
          <a:bodyPr>
            <a:normAutofit lnSpcReduction="10000"/>
          </a:bodyPr>
          <a:lstStyle/>
          <a:p>
            <a:r>
              <a:rPr lang="nb-NO" dirty="0" smtClean="0"/>
              <a:t>WTO bruker stat – </a:t>
            </a:r>
            <a:r>
              <a:rPr lang="nb-NO" dirty="0" err="1" smtClean="0"/>
              <a:t>stat</a:t>
            </a:r>
            <a:endParaRPr lang="nb-NO" dirty="0" smtClean="0"/>
          </a:p>
          <a:p>
            <a:r>
              <a:rPr lang="nb-NO" dirty="0" smtClean="0"/>
              <a:t>Frykter ISDS</a:t>
            </a:r>
          </a:p>
          <a:p>
            <a:pPr lvl="1"/>
            <a:r>
              <a:rPr lang="nb-NO" dirty="0" smtClean="0"/>
              <a:t>Stort diskusjonstema i TTIP. USA ønsker den sterkt – EU-parlamentet vil antakelig gå mot</a:t>
            </a:r>
          </a:p>
          <a:p>
            <a:pPr lvl="1"/>
            <a:r>
              <a:rPr lang="nb-NO" dirty="0" smtClean="0"/>
              <a:t>Noen vil ha den i TISA, men motstanden er veldig sterk</a:t>
            </a:r>
          </a:p>
          <a:p>
            <a:pPr lvl="2"/>
            <a:r>
              <a:rPr lang="nb-NO" dirty="0" smtClean="0"/>
              <a:t>Uvisst hvilken tvisteløsning det                                           blir i TISA</a:t>
            </a:r>
            <a:endParaRPr lang="nb-NO" dirty="0"/>
          </a:p>
        </p:txBody>
      </p:sp>
      <p:sp>
        <p:nvSpPr>
          <p:cNvPr id="8194" name="AutoShape 2" descr="data:image/jpeg;base64,/9j/4AAQSkZJRgABAQAAAQABAAD/2wCEAAkGBxQTEhUUExQUFhUUFhcYGBgYGBYYGBwWFhcZGB4XGxgYHCggGh0lGxYXITIiJSkrLi4uFx8zODMsNygtLisBCgoKDg0OGhAQGiwfHB8sLCwsLCwsLCwsLCwsLCwsLCwsLCwsLCwsLCwsLCwsLCwsLDcsLCw3LCwsLCwsLDcsN//AABEIAOgAkAMBIgACEQEDEQH/xAAcAAABBQEBAQAAAAAAAAAAAAAAAwQFBgcCAQj/xABCEAACAQIEAwUFBAgEBgMAAAABAhEAAwQSITEFQVEGEyJhcQcyQoGRFCOhsTNSYnKCwdHwFZKi4SRDY3Oy8RZEU//EABgBAQEBAQEAAAAAAAAAAAAAAAABAgME/8QAIREBAQACAgICAwEAAAAAAAAAAAECESExAxJBcSJCUTL/2gAMAwEAAhEDEQA/ANxooooCiiigK4uuFBLGABJPkK6mojtLxOxbtFL1xUN0ZFEjMzNoABvualWE34yN86jmNtjsYqQ4di+9WYPSeR8xWY4y2GcFWUZgBBGunp0108q84V7ZsIqKn2e+EWFzAo2g+KJBPXrXDw55Z2u3m8cw01uikMFi0u20uWzmR1DKRzBEg0vXocBRRRQFFFFAUUUUBRRRQFFFFAUUUUFa9oHHHweDe6g8RZUB3jMYmvnscTfvheZszZwxzmSSCDDE6wYj51vHtXs5uG3f2Wtt9HGtYf8AYgCZE5jufyrv4pNbZyrRuIcTsm/h8VbuEWcUl6QRAS4hHvDkwkqfMisSsDaJ2n66ip/E4jurbWQ3hcklTrBIAza+6YA9Yp9bfh64NSFLYlxBLTCnYtrp6Adamph18rzl3Wo+xPtD32GbCv8ApMNGXzstsf4WlT8utaVXz/7Hpfiim2ZVLN3OfI5QB6Tz8q+gKxnNUgooorCiiiigKKKKAooooCiiigKKKKBlxnh64ixdssSFuoyEjcZhE/KvnPtvwC/w+6tq5dVhkzIySCVkrJB2OnKvpmsM9vJJxVoEaLZEHrmdj+YreFu9JWXd+IIySx+IsdPlGvzr22ddhTZacWv5V00j6Z9mS2zw/DvbRFZkAcqoBLLIJJG9Wus39huOz4J7f/5XT9HGb85rSK43toUUUVAUUUUBRRRQFFFFAUUUUBRRXFy4BuaDusi9u3C2Is3wREd0QdDIlwfpNaVc4jPu6jrWa+2LEC5hbJHK8fxtnrTHLldMaw+Dd7i20Us7sFVRqSxMACnPEMA+Gc27ijMpIaDMFTBU+c1YPZhhs/EkK720uOOfiCwP/I0h7T7DLxC6WBl4blrIGun96V0uX5aZ1w2L2RWLVrh1t0UhrpZrh3zMDl+gAAFXgYletZN7PcTdHD7EK5BzwQ2kK2sjl61Oji1620vEMJUqdCNiJ5xp9a43K7bk4aArg7EGuqpWG7ULMXIBPXT8ansLxVWiG+Tc/wCKnsnql6KRt3wdDoen9OtK1pHtFFFAUUUUBXk16ahOO8TyQiDM7HKBMSek8gBqT/WpR3xDjAQhUGZjsAdTG58lHU/jUY1xmeLu+4EHL106x1Ne4fAwJzBmJBdjpn8v2QOS15ebLMwQSMgGsEDXL66eVYrcmnt1RIMkeY305QapHtcun7JbmYN6fnkO3Qa1awXckHNbHLKuZjPPMdKovtVQjD2pQqBcaCXLs3g3OkD5VrH/AFEvSG9j1knE4i4JhLar/nY/yWoz2qn/AI1vIKPnlB0+tTnsdwpezimCBm722MzFgAMhkeFgef41G+1PhgRs5u5rgCsVJ1KnwnKfiUQJnUSK3v8AJJ0uHs9wif4dZJEZgzb8y5OkcqnsTh2yHKYC7ZtQSfU6adBWT9i+2T4dFw7Kj2c0qzEgrmOxOvhn6VqnCcUMQpZA0LAuJnhgDsy6eIc/lWMpqrCPDzC5fFnaCQy+Fo5Sd43nz5V0iFDClgDrBgiDtDKYPPSnr2yTJJMA/qzpoSQZMNpzpvaI1GhPPKRv8qy0luH8TKiHGZT15ehqbt47KAxOa2fi5r+95efKqctuPinz2+UeVOcDxoW2AOqsDOmhGg59Zp0l5XxWrqojht8IRbnwsCbfoN0k9Nx5elSwrpGHtFFFAjiLkDTfl61UeHkXna9AcOTbQEwe5UkFx5u2unILUl2zxTJh7hX3ghj95zlFNWsraVRlOW2gQRsAInUbf+qxWoVtJJHhdCBqCdIIjL6iN68+yMGLHUnQRqQDyjkPzpzh1OkkzJ3MxPnGoqL4thbttWy3GEGZB8RG416AzpRTq8gJCuzKdYafz8prNfbW0rhrYYllFx3k/CwVVP1DaeVaPwbin2i2uqNcGh2BI6gVk3th4feGKZ1W49u4lvXKdCoIKBhtHn1q49pelg9h11DgbqrBud+xb93KoBJ5+7tS3a3BteuG0bYaBmKwPETuEY6BuXPcVWPZ5irmGgu6W0CmR3ZJ31JK8+pPlVk7Q43vVF5G8dp1GTP4XXmZ2lZHLY61L2s6UZfZtie7W6jWxbuaorE5/FtoBHzrVjw5wqNh8qXRbRShIyObaxEGCP8AeqzwPi16295iruzkNn7w5lQToqgRAJ9PKrXgUa6srir/AMyD+B2+VLb8pHmHxlwsou4W8mb3ipVwJ9DNdWuDI5aEuLlUASCrCZ2YxAMDrXVy3i00W4bg8wCfxqJxX2wNL3XWfp+FNKe3FfDeMrca2I1cguhB1bVRmXbSafYyyWBAdUUiYg6GZielQvD+K4guqO5KOSuuvI6iRPlzqYZQFAypoSFDAkgQNAADNShzh7ha2yj37RzprPiTlPnqPnVg4JxVMRaFxNjuDup/VNV/hjkX9Y10IAI1yxEEen1qP7L4k2mU7JnNpuhQXGVH8mVvCeocdKuNSxoNFFFbZVHty33bTsDZP0uGnV25Dv4j8JI05jkDsDFddp8J3gyaffW3tj9/Rl9NjTPh3EM+Htu0BgArD9W4pylZ8mFYrcOsPGQRsJG0bEgiOUHSKfJDjKdxp6imVnESYIgkZtDIMHXWN9dq6b1161BVuJdjXa8TZdQYzESQdToxjUc/pS1zhmK+yGMQzFZBBBB05eLf51NcU4amKUq/huZSEugkMvzBBImoHC8XxOAY2sZ3uIRgoVgo0JMRnO5PStCg28ddsnxBdRrAGo10M/P61IcT4pYxFoTAK+JUVAAGIAljPi0AFWrtL2aRirISHcMRbYQ0jcamNJ2qof4KWbJlIY6REa9NeVXis9FOBcR7p0Igsux5Ec1P5VasajIBiLB8DQSoGo11FVZOzotENduoimcpMwxG5EfCJ96r9wLBvkIdrTKREodYjepVhXg3FhdAkien+9TFxljWKqWN7NPYJfDvnAOZkJhwOo610uPe6QqwFy6kn6/SsqcY8hsRbCqIQM87mYyiOkg/hSztqBlOskPqAp2gQDO+1IYZQoa6+mb6hF0A/M/xUuWurJDKwmIUnSdpjX1EUV5w+4ouBifdzFiTP6MEbx51H9lx3+B6lnujz++lvzyH5U17U8U7uzcIIl/uQfUfeP8AIQKd+zg/8GGiM16Y/iUD8qh8L1wTF97YtXDu6KT6xr+M0+qB7G3Zwq/vXI9M5qerq5ovi+FNy2yqYcQyHoy6iqtbxi27neQVs4gxdkiLWIEDUH3VaR8wD1q5k1UePnurtwi2HS5bBuWzoGSYZh5iPxrGXDePPB/cSDlZmkQRAjUE+JZ26ETFLI0mCArRJTMCQJidOVQuExwtW1zObmFB8F7UvZMfo7w6AH3vr1qRxFg5VZdRmtsCraEZpJke8COXrWVO2FNeLW1vWxbuDMFZWHquo19aBi2XV1kDd15SdAUJ10O4PypTEmKu0VnEcTxCIVc2r6nTJcBLRPXfX1qB4hxG2uS7hrdy1cEDKxVrSCCDHNp8wKtOORSDsD9PlUFisL4SAunUasCN9NmHlW5pEdwMG7fzvcUsCABcZsxaNhl8t+Qq6YTDBQMqBI0GVsykbyADG89OdQmEXIBbV7bJGiXLZRiQfLQnXrpVkwt9e7DEhQogzAA/lP8AWsZLCyyQAYkbMdwf5DyovYZQCqxHxGJJPoP7NJjFrt56mCAs+6xBgwTpO0864dXLZc0XFj3ZIMn3sv8AI7VFJ2yCwOfLAkKwgEmQc2vl005imnE7qowCAJcIJgRCKYBuEDYnl1r3iXFhqoNt3WQ10gd2p096J7y4P1V+cVnPajtSIa1ZLNnPiY6s76jUj4ugG1F0b9qeK99dWxa90eEAdOfoZ3+ValZH2TB2xqDbRrhj9hdB82ZR8qz72Ydne8unEXgMqDMxbQAiSBPQakzVs7T8SBlm9xQtxwdCFSTatxO7GXPTwirEtT3Yq7kAsnkgU+V1AC34P/pq5rWVdgsaxKsxktdtux87gdSD/lrVLe1bxYyN3qF7R2JTPzSdt8pjboZANTTCkbg5Us2S6UQYS4LxbDsEubOBqjyREoeTAEgeo0pHh3GEU5QfslwwWRgbmGZmJ+HQ2iYO0fOpHiqi25UuEK6I52Gf4X/ZMb8iJpLiVu3iCyvNi/byEllzKfE5UMojMPDMqQYauP07d9pH/EDCtctMq757R+0Wj5h0Ejrqv5U5XFW7oJt3Ef0YH8N6yviiYnh8MResqQMt20xay3jJnMm3hPxCgdr7l1obuMTGf37aF4X3dVhhNXaa/laBiMPJ1nfT+zRhrMGRHQHOUYR5Ajf1+VUpu0+X/wCo6H7vRbuIUePoI0ivP/mS7C251cCb7/Bv8NX2ietXi4pY5WziD8WUn1zKoJB6GnGW2qzcdbcagvAgjZgGIms1xHa2VP3bRCt4rt5/eMREgaUyvdqyp8C2rcMwzBVUkAaHM0sDNNnq0/FcbHhbMbwEj3e6tQ257y4dZ6DN6VV+NdqrarlZ1ykMe6t5kTSAQX9+6ZjQZRWcY/j7vuXdoXkdwZJzv18qTwnCr946+AHNz16kFj/tTX9Xj7SHHe0Fy/4VAVEkKq+EDUQABonoNdad9kezVy5dzHoZbUKgG53/AL51LcC7LhoAOdliVSCwU6jMdkGh1JFXNbVuyq94bYt6HQ/djUCYOt9pPQKOholLu1u3aFu2ALSjNrs3MXHB/wCUNwPjMbKNcv7X8fN5xZtk5AxJJ1LMTqx8ydacdr+1ecFVGVSZMmXdvEssT5HQcqrfBrUvndQQNW1mddh502a01PsOvuHrdtKOXuIzsf8AUK1uydKyzshai8ikQbSsz/8AcuwSv8K5RWoYY6VvDpjPty4pFxThhSLitMqx2rwchbwGbu5DrE5rbbiOZB1FVA4oW8qEG7aQB7RUxdtqSSHtP/zLcjbkRyrTrqfSs649wYWfDcznDlibbp+ksXGgZ0jYE7iYIFcc8edu2F+HXCOJXFWLbd9ahA2UA5UVCD3lkncnLqNvOmD8MwGLWe7yErbk2CIm9MA2XG/hI0qscUF3DlHuAXbbAG3ibEq2QCJy6AnrBFdWu0K3Mpbur7DKdZW5mO0kQ0g67Hfes7rWpTu/2GUT3ONQARozXcO3h20LMNDTS72JxLsTadm1JATEpcOujEmVO/kKBxnQqbly34HQA5boCu2Y+9lIOYee9GL42rsxezZuZ7ikxbAJQLBXlodTWpklxrvD+z7ElHF2zdMAFCSGZiNAk95AWNZIPSucF7PntuGu4dSAZIe9btCP3gSRG9R329I/QWw2R/F3Y98+438IEU7u9o2k5URdUI8CCFEEpJ5Eir7J61YW7M4dlARsPacHxFXfEtGui5QCJ55ifKIp9aw2Ew8C4zXDK5jcItqM5IUi1bl3BjYsIqiv2gcyHvXMv3gy22yyLpkjaNIAFRl/jSLOVFE5YzHO3h2gdYipu3qL6yd1oON7axbAsWwECnLmAS0pDx4UHvSBMtJ1qjce4+ztmZmdmzQSPhLTAHlA1qEvY25dOgJPU+XRRoKfYDg7McxAiJLkj+v4U185J7T9SGDwr3GBIzE6gTrr+NXrs5w1La9+4m1bOn/UvclHkpjXrSfBOCIid7ebu7J3Px3P2UG8dW+lL4vFNcZWIyqoi0kaIvWOelTnKmtdrV2OBBJYy7GWPmeXyrTMJtWc9krURWjYQaV3k05W7rpqTYUq1JkUQhcWo/HWZBB2Oh9KlGFIXLdFZtxHhdyyT9nAZHJLYd/0ZIG6/q+o19aqWK4DhsTpbIs3ZINm97s8+7u6aesVrnE8AGB0qocZwAP6VBcAncw0REB+Q25VyuOnSZS9s44j2evYfRzctD9oZkI6hjpHpTO5w278N21ckj4I+u0VdrKvaGWxiWtglRkuABIIM+9KwOukzXF/D3Peu4OzeBE5rQKyZiZtk/lU3Z2uv5VEHDsSZ8KnLoYBOv1286TOAvlc2kdQhj6nSrncuYYHXDYhNY8N8b+jpQMRgwNbeNiNu8t7T+7T2+j1qoW+A3GbK7kE7KfDIOvLT60th+EIo1AU+fP010q128TYPuYK8+seO8xEASZCJrFdHtK9sfdYaxYlTDQCw10ILSabyqes+Tbg3Zm6+otwnNrkpbjcEzGapS0cNYcZYxd8mYAy2VJ5wNX2qAxGMxOJaWa7c18wNuRP5RUVj7d+06W4ZVblEBgNj+PWkx2bkW3FYl7j95eId4GUD3EEbAfPbavcNZLNJ1JruzhmMaawPyqw8J4XGprrjNMW2rN2cwcAVcbIgVEcKswKmlFVknFeEV3FeEUCRFcFaWIrwigZ3LU1F47ABhU4y0lct0XbPuJ8CnlVXxXBypJWR1IkflWvX8MDUZieFA1NLtlT3MQu167uDqxOoETr5aU2tcTxCaG45WMvoJnTrrWkYns+DyqLv9mQahtVmwFzFEN3z5W3UMYnaRr0qx8C7HW7ZzESfOk04a+HbMqyvxDb5jzq04W6CoNTSbe28EoMKo2mAOVJY3CBhBUEdCJqE9ouHvHCrew7utzCubuVSy57agZ1OU+QPyPWp9Xa7at3rcm3dRbgHMBxMBucba9KaXSL+yDMsekGp7CYWKhy+Z1AJBn023q0YZdK1ESGDSKfCmtinS1UFeRXtFB5FeEV1XtAkVpNlpciuStA1Za4KU5KVyUoGbWqTbDjpUgUrgpQRtzBA8qiP8OKOY2OoqzFajOJNDfKpRC4nFd2QxgBdSDttr6yNIrjhS2sPayWVZbbOxVQxYAtrCyfAvRRoKhOO4yXIhm/LXlTSxiXsWWud09xrakIF6GeXQGAY1g15/NM/wBHfxXD9k7icepxy23bLca2CggBWVWM5TMlp3EctKteEXSsU7LcGxeM4hZxF5GXJcV2fKUUKhnKs8uUDqa3izZrvjLJz25ZWb4KWqdpTdFpwtaZdUUUUBRRRQFeRXtFBzFGWuqKDnLXDrSteEUDQioniqnONSoK7wDrO2tTTpUfxTDsyELGblOgPkTyrOXXC463yr2F4YpYyJ1mansNwxY2pnwfAspbNO8a7adB61YbK6Vnx23GWtZyTLUN7WCApyqUrRXRhzlroUUUHINezRRQE17RRQFFFFAV5RRQeUTRRQcmuCle0UHmWuwaKKD2aJoooPRXVFFB/9k=">
            <a:hlinkClick r:id="rId2"/>
          </p:cNvPr>
          <p:cNvSpPr>
            <a:spLocks noChangeAspect="1" noChangeArrowheads="1"/>
          </p:cNvSpPr>
          <p:nvPr/>
        </p:nvSpPr>
        <p:spPr bwMode="auto">
          <a:xfrm>
            <a:off x="53975" y="-1325563"/>
            <a:ext cx="1714500" cy="2762251"/>
          </a:xfrm>
          <a:prstGeom prst="rect">
            <a:avLst/>
          </a:prstGeom>
          <a:noFill/>
        </p:spPr>
        <p:txBody>
          <a:bodyPr vert="horz" wrap="square" lIns="91440" tIns="45720" rIns="91440" bIns="45720" numCol="1" anchor="t" anchorCtr="0" compatLnSpc="1">
            <a:prstTxWarp prst="textNoShape">
              <a:avLst/>
            </a:prstTxWarp>
          </a:bodyPr>
          <a:lstStyle/>
          <a:p>
            <a:endParaRPr lang="nb-NO"/>
          </a:p>
        </p:txBody>
      </p:sp>
      <p:pic>
        <p:nvPicPr>
          <p:cNvPr id="8196" name="Picture 4" descr="http://corporateeurope.org/sites/default/files/styles/fullwidth_nocrop/public/corporate-charter.jpg?itok=c2a6eZry"/>
          <p:cNvPicPr>
            <a:picLocks noChangeAspect="1" noChangeArrowheads="1"/>
          </p:cNvPicPr>
          <p:nvPr/>
        </p:nvPicPr>
        <p:blipFill>
          <a:blip r:embed="rId3" cstate="print"/>
          <a:srcRect/>
          <a:stretch>
            <a:fillRect/>
          </a:stretch>
        </p:blipFill>
        <p:spPr bwMode="auto">
          <a:xfrm>
            <a:off x="5691138" y="4436267"/>
            <a:ext cx="3452862" cy="2421733"/>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Eksemplet Egypt</a:t>
            </a:r>
            <a:endParaRPr lang="nb-NO" dirty="0"/>
          </a:p>
        </p:txBody>
      </p:sp>
      <p:sp>
        <p:nvSpPr>
          <p:cNvPr id="3" name="Plassholder for innhold 2"/>
          <p:cNvSpPr>
            <a:spLocks noGrp="1"/>
          </p:cNvSpPr>
          <p:nvPr>
            <p:ph idx="1"/>
          </p:nvPr>
        </p:nvSpPr>
        <p:spPr/>
        <p:txBody>
          <a:bodyPr>
            <a:normAutofit fontScale="85000" lnSpcReduction="20000"/>
          </a:bodyPr>
          <a:lstStyle/>
          <a:p>
            <a:r>
              <a:rPr lang="en-US" dirty="0" smtClean="0"/>
              <a:t>Corporations against the minimum wage – Veolia v. Egypt: Since 2012, the French utility company Veolia has been suing Egypt based on the bilateral investment agreement between France and Egypt for an alleged breach of a contract for waste disposal in the city of Alexandria. The city had refused to make changes to the contract which Veolia wanted in order to meet higher costs – in part due to the introduction of a minimum wage. In addition, according to Veolia, the local police had failed to prevent the massive theft of dustbins by the local population. According to media reports, Veolia wants 82 million </a:t>
            </a:r>
            <a:r>
              <a:rPr lang="en-US" dirty="0" err="1" smtClean="0"/>
              <a:t>euros</a:t>
            </a:r>
            <a:r>
              <a:rPr lang="en-US" dirty="0" smtClean="0"/>
              <a:t> in compensation. (</a:t>
            </a:r>
            <a:r>
              <a:rPr lang="en-US" dirty="0" err="1" smtClean="0"/>
              <a:t>Karadelis</a:t>
            </a:r>
            <a:r>
              <a:rPr lang="en-US" dirty="0" smtClean="0"/>
              <a:t> 2012) </a:t>
            </a:r>
            <a:endParaRPr lang="nb-NO"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Hemmelighold	</a:t>
            </a:r>
            <a:endParaRPr lang="nb-NO" dirty="0"/>
          </a:p>
        </p:txBody>
      </p:sp>
      <p:sp>
        <p:nvSpPr>
          <p:cNvPr id="3" name="Plassholder for innhold 2"/>
          <p:cNvSpPr>
            <a:spLocks noGrp="1"/>
          </p:cNvSpPr>
          <p:nvPr>
            <p:ph idx="1"/>
          </p:nvPr>
        </p:nvSpPr>
        <p:spPr/>
        <p:txBody>
          <a:bodyPr/>
          <a:lstStyle/>
          <a:p>
            <a:r>
              <a:rPr lang="nb-NO" dirty="0" smtClean="0"/>
              <a:t>Ut over åpningstilbudet har vi lite informasjon</a:t>
            </a:r>
          </a:p>
          <a:p>
            <a:r>
              <a:rPr lang="nb-NO" dirty="0" smtClean="0"/>
              <a:t>Kjenner ikke forhandlingstema – uenigheter</a:t>
            </a:r>
          </a:p>
          <a:p>
            <a:r>
              <a:rPr lang="nb-NO" dirty="0" smtClean="0"/>
              <a:t>Har noen </a:t>
            </a:r>
            <a:r>
              <a:rPr lang="nb-NO" dirty="0" err="1" smtClean="0"/>
              <a:t>stillt</a:t>
            </a:r>
            <a:r>
              <a:rPr lang="nb-NO" dirty="0" smtClean="0"/>
              <a:t> krav til Norge?</a:t>
            </a:r>
          </a:p>
          <a:p>
            <a:r>
              <a:rPr lang="nb-NO" dirty="0" smtClean="0"/>
              <a:t>Ulik tolkning av ulike klausuler fra ulike land</a:t>
            </a:r>
          </a:p>
          <a:p>
            <a:r>
              <a:rPr lang="nb-NO" dirty="0" smtClean="0"/>
              <a:t>EU har offentliggjort forhandlingsmandatet, Norge har ikke – </a:t>
            </a:r>
            <a:r>
              <a:rPr lang="nb-NO" dirty="0" err="1" smtClean="0"/>
              <a:t>dvs</a:t>
            </a:r>
            <a:r>
              <a:rPr lang="nb-NO" dirty="0" smtClean="0"/>
              <a:t> nå sies det at de ikke har </a:t>
            </a:r>
            <a:r>
              <a:rPr lang="nb-NO" smtClean="0"/>
              <a:t>noe mandat</a:t>
            </a:r>
            <a:endParaRPr lang="nb-NO" dirty="0" smtClean="0"/>
          </a:p>
          <a:p>
            <a:endParaRPr lang="nb-NO" dirty="0" smtClean="0"/>
          </a:p>
          <a:p>
            <a:endParaRPr lang="nb-NO" dirty="0" smtClean="0"/>
          </a:p>
          <a:p>
            <a:endParaRPr lang="nb-NO"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Marerittet</a:t>
            </a:r>
            <a:endParaRPr lang="nb-NO" dirty="0"/>
          </a:p>
        </p:txBody>
      </p:sp>
      <p:sp>
        <p:nvSpPr>
          <p:cNvPr id="3" name="Plassholder for innhold 2"/>
          <p:cNvSpPr>
            <a:spLocks noGrp="1"/>
          </p:cNvSpPr>
          <p:nvPr>
            <p:ph idx="1"/>
          </p:nvPr>
        </p:nvSpPr>
        <p:spPr/>
        <p:txBody>
          <a:bodyPr>
            <a:normAutofit lnSpcReduction="10000"/>
          </a:bodyPr>
          <a:lstStyle/>
          <a:p>
            <a:r>
              <a:rPr lang="nb-NO" dirty="0" smtClean="0"/>
              <a:t>TISA med frys og skralle ratifiseres før 2017</a:t>
            </a:r>
          </a:p>
          <a:p>
            <a:r>
              <a:rPr lang="nb-NO" dirty="0" err="1" smtClean="0"/>
              <a:t>Ultrahøyre</a:t>
            </a:r>
            <a:r>
              <a:rPr lang="nb-NO" dirty="0" smtClean="0"/>
              <a:t> regjering</a:t>
            </a:r>
          </a:p>
          <a:p>
            <a:pPr lvl="1"/>
            <a:r>
              <a:rPr lang="nb-NO" dirty="0" smtClean="0"/>
              <a:t>Uttalt vilje til å privatisere og </a:t>
            </a:r>
            <a:r>
              <a:rPr lang="nb-NO" dirty="0" err="1" smtClean="0"/>
              <a:t>deregulere</a:t>
            </a:r>
            <a:endParaRPr lang="nb-NO" dirty="0" smtClean="0"/>
          </a:p>
          <a:p>
            <a:pPr lvl="1"/>
            <a:r>
              <a:rPr lang="nb-NO" dirty="0" smtClean="0"/>
              <a:t>Hva blir resultatet etter 4 års </a:t>
            </a:r>
            <a:r>
              <a:rPr lang="nb-NO" dirty="0" err="1" smtClean="0"/>
              <a:t>deregulering</a:t>
            </a:r>
            <a:r>
              <a:rPr lang="nb-NO" dirty="0" smtClean="0"/>
              <a:t>, vil det bli mulig å snu, </a:t>
            </a:r>
            <a:r>
              <a:rPr lang="nb-NO" dirty="0" err="1" smtClean="0"/>
              <a:t>jfr</a:t>
            </a:r>
            <a:r>
              <a:rPr lang="nb-NO" dirty="0" smtClean="0"/>
              <a:t> </a:t>
            </a:r>
            <a:r>
              <a:rPr lang="nb-NO" dirty="0"/>
              <a:t>Linda Helleland </a:t>
            </a:r>
            <a:r>
              <a:rPr lang="nb-NO" dirty="0" smtClean="0"/>
              <a:t>og tannkremen</a:t>
            </a:r>
          </a:p>
          <a:p>
            <a:pPr lvl="1"/>
            <a:r>
              <a:rPr lang="nb-NO" dirty="0" smtClean="0"/>
              <a:t>Vil det bli mulig å reversere?</a:t>
            </a:r>
          </a:p>
          <a:p>
            <a:pPr lvl="1"/>
            <a:r>
              <a:rPr lang="nb-NO" dirty="0" smtClean="0"/>
              <a:t>Vil det bli mulig å ta tilbake til det offentlige?</a:t>
            </a:r>
          </a:p>
          <a:p>
            <a:r>
              <a:rPr lang="nb-NO" dirty="0" smtClean="0"/>
              <a:t>Blir Børge </a:t>
            </a:r>
            <a:r>
              <a:rPr lang="nb-NO" dirty="0" err="1" smtClean="0"/>
              <a:t>Brende</a:t>
            </a:r>
            <a:r>
              <a:rPr lang="nb-NO" dirty="0" smtClean="0"/>
              <a:t> garantisten for offentlig drift?</a:t>
            </a:r>
            <a:endParaRPr lang="nb-NO"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Handelshindringer</a:t>
            </a:r>
            <a:endParaRPr lang="nb-NO" dirty="0"/>
          </a:p>
        </p:txBody>
      </p:sp>
      <p:sp>
        <p:nvSpPr>
          <p:cNvPr id="3" name="Plassholder for innhold 2"/>
          <p:cNvSpPr>
            <a:spLocks noGrp="1"/>
          </p:cNvSpPr>
          <p:nvPr>
            <p:ph idx="1"/>
          </p:nvPr>
        </p:nvSpPr>
        <p:spPr/>
        <p:txBody>
          <a:bodyPr/>
          <a:lstStyle/>
          <a:p>
            <a:r>
              <a:rPr lang="nb-NO" dirty="0" smtClean="0"/>
              <a:t>Hva er handelshindringer?</a:t>
            </a:r>
          </a:p>
          <a:p>
            <a:pPr lvl="1"/>
            <a:r>
              <a:rPr lang="nb-NO" dirty="0" smtClean="0"/>
              <a:t>Merking</a:t>
            </a:r>
          </a:p>
          <a:p>
            <a:pPr lvl="1"/>
            <a:r>
              <a:rPr lang="nb-NO" dirty="0" smtClean="0"/>
              <a:t>Forbrukerrettigheter</a:t>
            </a:r>
          </a:p>
          <a:p>
            <a:pPr lvl="1"/>
            <a:r>
              <a:rPr lang="nb-NO" dirty="0" smtClean="0"/>
              <a:t>Arbeidstakerrettigheter</a:t>
            </a:r>
          </a:p>
          <a:p>
            <a:pPr lvl="1"/>
            <a:r>
              <a:rPr lang="nb-NO" dirty="0" smtClean="0"/>
              <a:t>Lokaliseringspålegg</a:t>
            </a:r>
          </a:p>
          <a:p>
            <a:pPr lvl="1"/>
            <a:r>
              <a:rPr lang="nb-NO" dirty="0" smtClean="0"/>
              <a:t>Språk- og bosettingskrav</a:t>
            </a:r>
          </a:p>
          <a:p>
            <a:pPr lvl="1"/>
            <a:r>
              <a:rPr lang="nb-NO" dirty="0" smtClean="0"/>
              <a:t>Lisenser </a:t>
            </a:r>
            <a:r>
              <a:rPr lang="nb-NO" dirty="0" err="1" smtClean="0"/>
              <a:t>etc</a:t>
            </a:r>
            <a:endParaRPr lang="nb-NO"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TTIP</a:t>
            </a:r>
            <a:endParaRPr lang="nb-NO" dirty="0"/>
          </a:p>
        </p:txBody>
      </p:sp>
      <p:sp>
        <p:nvSpPr>
          <p:cNvPr id="3" name="Plassholder for innhold 2"/>
          <p:cNvSpPr>
            <a:spLocks noGrp="1"/>
          </p:cNvSpPr>
          <p:nvPr>
            <p:ph idx="1"/>
          </p:nvPr>
        </p:nvSpPr>
        <p:spPr/>
        <p:txBody>
          <a:bodyPr/>
          <a:lstStyle/>
          <a:p>
            <a:r>
              <a:rPr lang="nb-NO" dirty="0" smtClean="0"/>
              <a:t>Redusert sysselsetting i Norge</a:t>
            </a:r>
          </a:p>
          <a:p>
            <a:r>
              <a:rPr lang="nb-NO" dirty="0" smtClean="0"/>
              <a:t>Redusert reallønn</a:t>
            </a:r>
          </a:p>
          <a:p>
            <a:endParaRPr lang="nb-NO"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TTIP </a:t>
            </a:r>
            <a:r>
              <a:rPr lang="nb-NO" sz="1600" dirty="0" smtClean="0"/>
              <a:t>(</a:t>
            </a:r>
            <a:r>
              <a:rPr lang="nb-NO" sz="1600" dirty="0" err="1" smtClean="0"/>
              <a:t>Transatlantic</a:t>
            </a:r>
            <a:r>
              <a:rPr lang="nb-NO" sz="1600" dirty="0" smtClean="0"/>
              <a:t> Trade and </a:t>
            </a:r>
            <a:r>
              <a:rPr lang="nb-NO" sz="1600" dirty="0" err="1" smtClean="0"/>
              <a:t>Investment</a:t>
            </a:r>
            <a:r>
              <a:rPr lang="nb-NO" sz="1600" dirty="0" smtClean="0"/>
              <a:t> </a:t>
            </a:r>
            <a:r>
              <a:rPr lang="nb-NO" sz="1600" dirty="0" err="1" smtClean="0"/>
              <a:t>Partnership</a:t>
            </a:r>
            <a:r>
              <a:rPr lang="nb-NO" sz="1600" dirty="0" smtClean="0"/>
              <a:t>)</a:t>
            </a:r>
            <a:endParaRPr lang="nb-NO" sz="16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135620" y="1600200"/>
            <a:ext cx="6872759" cy="452596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Bokstavsalat</a:t>
            </a:r>
            <a:endParaRPr lang="nb-NO" dirty="0"/>
          </a:p>
        </p:txBody>
      </p:sp>
      <p:sp>
        <p:nvSpPr>
          <p:cNvPr id="3" name="Plassholder for innhold 2"/>
          <p:cNvSpPr>
            <a:spLocks noGrp="1"/>
          </p:cNvSpPr>
          <p:nvPr>
            <p:ph sz="half" idx="1"/>
          </p:nvPr>
        </p:nvSpPr>
        <p:spPr/>
        <p:txBody>
          <a:bodyPr/>
          <a:lstStyle/>
          <a:p>
            <a:r>
              <a:rPr lang="nb-NO" dirty="0" smtClean="0"/>
              <a:t>TISA</a:t>
            </a:r>
          </a:p>
          <a:p>
            <a:r>
              <a:rPr lang="nb-NO" dirty="0" smtClean="0"/>
              <a:t>TTIP</a:t>
            </a:r>
          </a:p>
          <a:p>
            <a:r>
              <a:rPr lang="nb-NO" dirty="0" smtClean="0"/>
              <a:t>ISDS</a:t>
            </a:r>
          </a:p>
          <a:p>
            <a:r>
              <a:rPr lang="nb-NO" dirty="0" smtClean="0"/>
              <a:t>WTO</a:t>
            </a:r>
          </a:p>
          <a:p>
            <a:r>
              <a:rPr lang="nb-NO" dirty="0" smtClean="0"/>
              <a:t>GATS</a:t>
            </a:r>
          </a:p>
          <a:p>
            <a:r>
              <a:rPr lang="nb-NO" dirty="0" smtClean="0"/>
              <a:t>GATT</a:t>
            </a:r>
          </a:p>
          <a:p>
            <a:r>
              <a:rPr lang="nb-NO" dirty="0" smtClean="0"/>
              <a:t>TPP</a:t>
            </a:r>
            <a:endParaRPr lang="nb-NO" dirty="0"/>
          </a:p>
        </p:txBody>
      </p:sp>
      <p:sp>
        <p:nvSpPr>
          <p:cNvPr id="4" name="Plassholder for innhold 3"/>
          <p:cNvSpPr>
            <a:spLocks noGrp="1"/>
          </p:cNvSpPr>
          <p:nvPr>
            <p:ph sz="half" idx="2"/>
          </p:nvPr>
        </p:nvSpPr>
        <p:spPr>
          <a:xfrm>
            <a:off x="3059832" y="1988840"/>
            <a:ext cx="4038600" cy="3417243"/>
          </a:xfrm>
        </p:spPr>
        <p:txBody>
          <a:bodyPr/>
          <a:lstStyle/>
          <a:p>
            <a:r>
              <a:rPr lang="nb-NO" dirty="0" smtClean="0"/>
              <a:t>Alle disse bokstavene er viktig i diskusjonen om handelsavtaler</a:t>
            </a:r>
          </a:p>
          <a:p>
            <a:r>
              <a:rPr lang="nb-NO" dirty="0" smtClean="0"/>
              <a:t>Mål å si litt om alt, men mest om TISA</a:t>
            </a:r>
            <a:endParaRPr lang="nb-NO"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l="6044" r="2924"/>
          <a:stretch>
            <a:fillRect/>
          </a:stretch>
        </p:blipFill>
        <p:spPr bwMode="auto">
          <a:xfrm>
            <a:off x="0" y="0"/>
            <a:ext cx="9144000" cy="666936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Hva tjener hvem</a:t>
            </a:r>
            <a:r>
              <a:rPr lang="nb-NO" baseline="-25000" dirty="0" smtClean="0"/>
              <a:t>?</a:t>
            </a:r>
            <a:endParaRPr lang="nb-NO" dirty="0"/>
          </a:p>
        </p:txBody>
      </p:sp>
      <p:sp>
        <p:nvSpPr>
          <p:cNvPr id="3" name="Plassholder for innhold 2"/>
          <p:cNvSpPr>
            <a:spLocks noGrp="1"/>
          </p:cNvSpPr>
          <p:nvPr>
            <p:ph idx="1"/>
          </p:nvPr>
        </p:nvSpPr>
        <p:spPr/>
        <p:txBody>
          <a:bodyPr>
            <a:normAutofit fontScale="92500" lnSpcReduction="10000"/>
          </a:bodyPr>
          <a:lstStyle/>
          <a:p>
            <a:r>
              <a:rPr lang="nb-NO" dirty="0" smtClean="0"/>
              <a:t>Handelsgevinstene ligger i å ”harmonisere” standardene i EU og USA</a:t>
            </a:r>
          </a:p>
          <a:p>
            <a:pPr lvl="1"/>
            <a:r>
              <a:rPr lang="nb-NO" dirty="0" smtClean="0"/>
              <a:t>Sosiale standarder</a:t>
            </a:r>
          </a:p>
          <a:p>
            <a:pPr lvl="1"/>
            <a:r>
              <a:rPr lang="nb-NO" dirty="0" smtClean="0"/>
              <a:t>Miljøreguleringer</a:t>
            </a:r>
          </a:p>
          <a:p>
            <a:pPr lvl="1"/>
            <a:r>
              <a:rPr lang="nb-NO" dirty="0" smtClean="0"/>
              <a:t>Arbeiderrettigheter</a:t>
            </a:r>
          </a:p>
          <a:p>
            <a:pPr lvl="1"/>
            <a:r>
              <a:rPr lang="nb-NO" dirty="0" smtClean="0"/>
              <a:t>Matsuverenitet</a:t>
            </a:r>
          </a:p>
          <a:p>
            <a:pPr lvl="1"/>
            <a:r>
              <a:rPr lang="nb-NO" dirty="0" smtClean="0"/>
              <a:t>Kjemikalier</a:t>
            </a:r>
          </a:p>
          <a:p>
            <a:pPr lvl="1"/>
            <a:r>
              <a:rPr lang="nb-NO" dirty="0" smtClean="0"/>
              <a:t>Digitale rettigheter</a:t>
            </a:r>
          </a:p>
          <a:p>
            <a:pPr lvl="1"/>
            <a:r>
              <a:rPr lang="nb-NO" dirty="0" smtClean="0"/>
              <a:t>Finansreguleringer</a:t>
            </a:r>
          </a:p>
          <a:p>
            <a:pPr lvl="1"/>
            <a:r>
              <a:rPr lang="nb-NO" dirty="0" smtClean="0"/>
              <a:t>Demokratiske </a:t>
            </a:r>
            <a:r>
              <a:rPr lang="nb-NO" dirty="0" err="1" smtClean="0"/>
              <a:t>rettigehter</a:t>
            </a:r>
            <a:endParaRPr lang="nb-NO"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Følgene…</a:t>
            </a:r>
            <a:endParaRPr lang="nb-NO" dirty="0"/>
          </a:p>
        </p:txBody>
      </p:sp>
      <p:sp>
        <p:nvSpPr>
          <p:cNvPr id="3" name="Plassholder for innhold 2"/>
          <p:cNvSpPr>
            <a:spLocks noGrp="1"/>
          </p:cNvSpPr>
          <p:nvPr>
            <p:ph idx="1"/>
          </p:nvPr>
        </p:nvSpPr>
        <p:spPr>
          <a:xfrm>
            <a:off x="457200" y="1600200"/>
            <a:ext cx="8507288" cy="4525963"/>
          </a:xfrm>
        </p:spPr>
        <p:txBody>
          <a:bodyPr>
            <a:normAutofit/>
          </a:bodyPr>
          <a:lstStyle/>
          <a:p>
            <a:r>
              <a:rPr lang="nb-NO" dirty="0" smtClean="0"/>
              <a:t>Kilde Bertelsmann Foundation.</a:t>
            </a:r>
          </a:p>
          <a:p>
            <a:pPr lvl="1"/>
            <a:r>
              <a:rPr lang="nb-NO" dirty="0" smtClean="0"/>
              <a:t>Ved full liberalisering</a:t>
            </a:r>
          </a:p>
          <a:p>
            <a:pPr lvl="1"/>
            <a:r>
              <a:rPr lang="nb-NO" dirty="0" smtClean="0"/>
              <a:t>Fordeler ved handel:  USA  +13,4%   Norge </a:t>
            </a:r>
            <a:r>
              <a:rPr lang="nb-NO" dirty="0" smtClean="0">
                <a:solidFill>
                  <a:srgbClr val="FF0000"/>
                </a:solidFill>
              </a:rPr>
              <a:t>– 3,9%</a:t>
            </a:r>
          </a:p>
          <a:p>
            <a:pPr lvl="1"/>
            <a:r>
              <a:rPr lang="nb-NO" dirty="0" smtClean="0"/>
              <a:t>Sysselsetting:               USA + 1,38%   Norge </a:t>
            </a:r>
            <a:r>
              <a:rPr lang="nb-NO" dirty="0" smtClean="0">
                <a:solidFill>
                  <a:srgbClr val="FF0000"/>
                </a:solidFill>
              </a:rPr>
              <a:t>– 0,46</a:t>
            </a:r>
            <a:r>
              <a:rPr lang="nb-NO" dirty="0" smtClean="0"/>
              <a:t>%</a:t>
            </a:r>
          </a:p>
          <a:p>
            <a:pPr lvl="1"/>
            <a:r>
              <a:rPr lang="nb-NO" dirty="0" smtClean="0"/>
              <a:t>Reallønn:                      USA  + 3,68%  Norge </a:t>
            </a:r>
            <a:r>
              <a:rPr lang="nb-NO" dirty="0" smtClean="0">
                <a:solidFill>
                  <a:srgbClr val="FF0000"/>
                </a:solidFill>
              </a:rPr>
              <a:t>– 2,12%</a:t>
            </a:r>
          </a:p>
          <a:p>
            <a:r>
              <a:rPr lang="nb-NO" dirty="0" smtClean="0"/>
              <a:t>Dette er en av mange rapporter om følgene som skal selge TTIP i USA</a:t>
            </a:r>
          </a:p>
          <a:p>
            <a:r>
              <a:rPr lang="nb-NO" dirty="0" smtClean="0"/>
              <a:t>Motstand blant fagforeningene – </a:t>
            </a:r>
            <a:r>
              <a:rPr lang="nb-NO" dirty="0" err="1" smtClean="0"/>
              <a:t>jfr</a:t>
            </a:r>
            <a:r>
              <a:rPr lang="nb-NO" dirty="0" smtClean="0"/>
              <a:t> NAFTA</a:t>
            </a:r>
            <a:endParaRPr lang="nb-NO"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Rekommunalisering</a:t>
            </a:r>
            <a:endParaRPr lang="nb-NO" dirty="0"/>
          </a:p>
        </p:txBody>
      </p:sp>
      <p:sp>
        <p:nvSpPr>
          <p:cNvPr id="3" name="Plassholder for innhold 2"/>
          <p:cNvSpPr>
            <a:spLocks noGrp="1"/>
          </p:cNvSpPr>
          <p:nvPr>
            <p:ph idx="1"/>
          </p:nvPr>
        </p:nvSpPr>
        <p:spPr/>
        <p:txBody>
          <a:bodyPr/>
          <a:lstStyle/>
          <a:p>
            <a:r>
              <a:rPr lang="nb-NO" dirty="0" smtClean="0"/>
              <a:t>Dersom et utenlandsk firma har drevet virksomhet som det offentlige vil ta over, vil det være en diskriminering av utenlandske aktører</a:t>
            </a:r>
          </a:p>
          <a:p>
            <a:r>
              <a:rPr lang="nb-NO" dirty="0" smtClean="0"/>
              <a:t>Det er et brudd på TISA-avtalen</a:t>
            </a:r>
          </a:p>
          <a:p>
            <a:r>
              <a:rPr lang="nb-NO" dirty="0" smtClean="0"/>
              <a:t>Det kan framtvinge erstatning</a:t>
            </a:r>
          </a:p>
          <a:p>
            <a:r>
              <a:rPr lang="nb-NO" dirty="0" smtClean="0"/>
              <a:t>Ulovlig</a:t>
            </a:r>
            <a:endParaRPr lang="nb-NO" dirty="0"/>
          </a:p>
        </p:txBody>
      </p:sp>
      <p:pic>
        <p:nvPicPr>
          <p:cNvPr id="4098" name="Picture 2" descr="http://www.remunicipalisation.org/assets/uploads/images/remunicipalisationFB_image(1).png"/>
          <p:cNvPicPr>
            <a:picLocks noChangeAspect="1" noChangeArrowheads="1"/>
          </p:cNvPicPr>
          <p:nvPr/>
        </p:nvPicPr>
        <p:blipFill>
          <a:blip r:embed="rId2" cstate="print"/>
          <a:srcRect/>
          <a:stretch>
            <a:fillRect/>
          </a:stretch>
        </p:blipFill>
        <p:spPr bwMode="auto">
          <a:xfrm>
            <a:off x="6156176" y="3870176"/>
            <a:ext cx="2987824" cy="2987824"/>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Appell til Norge: ut av TISA</a:t>
            </a:r>
            <a:endParaRPr lang="nb-NO" dirty="0"/>
          </a:p>
        </p:txBody>
      </p:sp>
      <p:pic>
        <p:nvPicPr>
          <p:cNvPr id="4" name="Plassholder for innhold 3" descr="logo people health movement.png"/>
          <p:cNvPicPr>
            <a:picLocks noGrp="1" noChangeAspect="1"/>
          </p:cNvPicPr>
          <p:nvPr>
            <p:ph sz="half" idx="2"/>
          </p:nvPr>
        </p:nvPicPr>
        <p:blipFill>
          <a:blip r:embed="rId2" cstate="print"/>
          <a:stretch>
            <a:fillRect/>
          </a:stretch>
        </p:blipFill>
        <p:spPr>
          <a:xfrm>
            <a:off x="611560" y="1196752"/>
            <a:ext cx="7560840" cy="1800200"/>
          </a:xfrm>
        </p:spPr>
      </p:pic>
      <p:sp>
        <p:nvSpPr>
          <p:cNvPr id="10" name="Plassholder for tekst 5"/>
          <p:cNvSpPr>
            <a:spLocks noGrp="1"/>
          </p:cNvSpPr>
          <p:nvPr>
            <p:ph sz="quarter" idx="4"/>
          </p:nvPr>
        </p:nvSpPr>
        <p:spPr>
          <a:xfrm>
            <a:off x="611188" y="2924943"/>
            <a:ext cx="8075612" cy="3201219"/>
          </a:xfrm>
        </p:spPr>
        <p:txBody>
          <a:bodyPr>
            <a:normAutofit/>
          </a:bodyPr>
          <a:lstStyle/>
          <a:p>
            <a:r>
              <a:rPr lang="nb-NO" dirty="0" smtClean="0"/>
              <a:t>– I WTO var ikke de rike landene i stand til å få gjennom sine interesser. For eksempel var helsetjenester aldri med i forhandlingene. Utviklingslandene nektet å lage en handelsavtale med tjenester. De ville heller ikke ha en investeringsavtale som ga de rike landene de rettighetene de krevde, sier </a:t>
            </a:r>
            <a:r>
              <a:rPr lang="nb-NO" dirty="0" err="1" smtClean="0"/>
              <a:t>Sengupta</a:t>
            </a:r>
            <a:r>
              <a:rPr lang="nb-NO" dirty="0" smtClean="0"/>
              <a:t>. Kampen om intellektuelle rettigheter var en av de hardeste i forhandlingene, og handlet om retten til å produsere billige </a:t>
            </a:r>
            <a:r>
              <a:rPr lang="nb-NO" smtClean="0"/>
              <a:t>kopimedisiner.</a:t>
            </a:r>
            <a:endParaRPr lang="nb-NO" dirty="0" smtClean="0"/>
          </a:p>
          <a:p>
            <a:endParaRPr lang="nb-NO" dirty="0" smtClean="0"/>
          </a:p>
          <a:p>
            <a:endParaRPr lang="nb-NO"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Motstanden</a:t>
            </a:r>
            <a:endParaRPr lang="nb-NO" dirty="0"/>
          </a:p>
        </p:txBody>
      </p:sp>
      <p:sp>
        <p:nvSpPr>
          <p:cNvPr id="3" name="Plassholder for innhold 2"/>
          <p:cNvSpPr>
            <a:spLocks noGrp="1"/>
          </p:cNvSpPr>
          <p:nvPr>
            <p:ph idx="1"/>
          </p:nvPr>
        </p:nvSpPr>
        <p:spPr/>
        <p:txBody>
          <a:bodyPr/>
          <a:lstStyle/>
          <a:p>
            <a:r>
              <a:rPr lang="nb-NO" dirty="0" smtClean="0"/>
              <a:t>Internasjonal fagbevegelse:</a:t>
            </a:r>
          </a:p>
          <a:p>
            <a:r>
              <a:rPr lang="nb-NO" dirty="0" smtClean="0"/>
              <a:t>PSI, UNI, EI, IAEA og ITUC</a:t>
            </a:r>
          </a:p>
          <a:p>
            <a:r>
              <a:rPr lang="nb-NO" dirty="0" smtClean="0"/>
              <a:t>Nasjonal fagbevegelse</a:t>
            </a:r>
          </a:p>
          <a:p>
            <a:r>
              <a:rPr lang="nb-NO" dirty="0" smtClean="0"/>
              <a:t>Forbrukerorganisasjoner som BEUC</a:t>
            </a:r>
          </a:p>
          <a:p>
            <a:r>
              <a:rPr lang="nb-NO" dirty="0" smtClean="0"/>
              <a:t>OWINFS</a:t>
            </a:r>
          </a:p>
          <a:p>
            <a:r>
              <a:rPr lang="nb-NO" dirty="0" err="1" smtClean="0"/>
              <a:t>Attac</a:t>
            </a:r>
            <a:r>
              <a:rPr lang="nb-NO" dirty="0" smtClean="0"/>
              <a:t> og andre </a:t>
            </a:r>
            <a:r>
              <a:rPr lang="nb-NO" dirty="0" err="1" smtClean="0"/>
              <a:t>NGOer</a:t>
            </a:r>
            <a:endParaRPr lang="nb-NO" dirty="0" smtClean="0"/>
          </a:p>
          <a:p>
            <a:r>
              <a:rPr lang="nb-NO" dirty="0" smtClean="0"/>
              <a:t>Handelskampanjen i Norge</a:t>
            </a:r>
          </a:p>
          <a:p>
            <a:pPr lvl="1"/>
            <a:endParaRPr lang="nb-NO"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8 fagforbund sammen</a:t>
            </a:r>
            <a:endParaRPr lang="nb-NO" dirty="0"/>
          </a:p>
        </p:txBody>
      </p:sp>
      <p:sp>
        <p:nvSpPr>
          <p:cNvPr id="4" name="Plassholder for innhold 3"/>
          <p:cNvSpPr>
            <a:spLocks noGrp="1"/>
          </p:cNvSpPr>
          <p:nvPr>
            <p:ph sz="half" idx="1"/>
          </p:nvPr>
        </p:nvSpPr>
        <p:spPr/>
        <p:txBody>
          <a:bodyPr>
            <a:normAutofit fontScale="77500" lnSpcReduction="20000"/>
          </a:bodyPr>
          <a:lstStyle/>
          <a:p>
            <a:r>
              <a:rPr lang="nb-NO" b="1" dirty="0" smtClean="0"/>
              <a:t>Fagforbundet, </a:t>
            </a:r>
            <a:r>
              <a:rPr lang="nb-NO" dirty="0" smtClean="0"/>
              <a:t>Mette Nord</a:t>
            </a:r>
          </a:p>
          <a:p>
            <a:r>
              <a:rPr lang="nb-NO" b="1" dirty="0" smtClean="0"/>
              <a:t>FO, </a:t>
            </a:r>
            <a:r>
              <a:rPr lang="nb-NO" dirty="0" smtClean="0"/>
              <a:t>Mimmi Kvisvik</a:t>
            </a:r>
          </a:p>
          <a:p>
            <a:r>
              <a:rPr lang="nb-NO" b="1" dirty="0" smtClean="0"/>
              <a:t>Norsk Sykepleierforbund, </a:t>
            </a:r>
            <a:r>
              <a:rPr lang="nb-NO" dirty="0" smtClean="0"/>
              <a:t>Eli Gunhild By</a:t>
            </a:r>
          </a:p>
          <a:p>
            <a:r>
              <a:rPr lang="nb-NO" b="1" dirty="0" smtClean="0"/>
              <a:t>MFO, </a:t>
            </a:r>
            <a:r>
              <a:rPr lang="nb-NO" dirty="0" smtClean="0"/>
              <a:t>Hans Ole Rian</a:t>
            </a:r>
          </a:p>
          <a:p>
            <a:r>
              <a:rPr lang="nb-NO" b="1" dirty="0" smtClean="0"/>
              <a:t>El &amp; IT Forbundet, </a:t>
            </a:r>
            <a:r>
              <a:rPr lang="nb-NO" dirty="0" smtClean="0"/>
              <a:t>Jan Olav Andersen</a:t>
            </a:r>
          </a:p>
          <a:p>
            <a:r>
              <a:rPr lang="nb-NO" b="1" dirty="0" smtClean="0"/>
              <a:t>NTL, </a:t>
            </a:r>
            <a:r>
              <a:rPr lang="nb-NO" dirty="0" smtClean="0"/>
              <a:t>John </a:t>
            </a:r>
            <a:r>
              <a:rPr lang="nb-NO" dirty="0" err="1" smtClean="0"/>
              <a:t>Leirvaag</a:t>
            </a:r>
            <a:endParaRPr lang="nb-NO" dirty="0" smtClean="0"/>
          </a:p>
          <a:p>
            <a:r>
              <a:rPr lang="nb-NO" b="1" dirty="0" err="1" smtClean="0"/>
              <a:t>Postkom</a:t>
            </a:r>
            <a:r>
              <a:rPr lang="nb-NO" b="1" dirty="0" smtClean="0"/>
              <a:t>, </a:t>
            </a:r>
            <a:r>
              <a:rPr lang="nb-NO" dirty="0" smtClean="0"/>
              <a:t>Odd Christian Øverland</a:t>
            </a:r>
          </a:p>
          <a:p>
            <a:r>
              <a:rPr lang="nb-NO" b="1" dirty="0" smtClean="0"/>
              <a:t>Utdanningsforbundet, </a:t>
            </a:r>
            <a:r>
              <a:rPr lang="nb-NO" dirty="0" smtClean="0"/>
              <a:t>Ragnhild Lied</a:t>
            </a:r>
          </a:p>
          <a:p>
            <a:endParaRPr lang="nb-NO" dirty="0"/>
          </a:p>
        </p:txBody>
      </p:sp>
      <p:sp>
        <p:nvSpPr>
          <p:cNvPr id="5" name="Plassholder for innhold 4"/>
          <p:cNvSpPr>
            <a:spLocks noGrp="1"/>
          </p:cNvSpPr>
          <p:nvPr>
            <p:ph sz="half" idx="2"/>
          </p:nvPr>
        </p:nvSpPr>
        <p:spPr/>
        <p:txBody>
          <a:bodyPr>
            <a:normAutofit fontScale="77500" lnSpcReduction="20000"/>
          </a:bodyPr>
          <a:lstStyle/>
          <a:p>
            <a:r>
              <a:rPr lang="nb-NO" dirty="0" smtClean="0"/>
              <a:t>En analyse av mulige konsekvenser av </a:t>
            </a:r>
            <a:r>
              <a:rPr lang="nb-NO" dirty="0" err="1" smtClean="0"/>
              <a:t>TISA-avtalen</a:t>
            </a:r>
            <a:r>
              <a:rPr lang="nb-NO" dirty="0" smtClean="0"/>
              <a:t> på alle sektorer.</a:t>
            </a:r>
          </a:p>
          <a:p>
            <a:r>
              <a:rPr lang="nb-NO" dirty="0" smtClean="0"/>
              <a:t>Åpenhet omkring forhandlingene og regelverket som skal benyttes i TISA.</a:t>
            </a:r>
          </a:p>
          <a:p>
            <a:r>
              <a:rPr lang="nb-NO" dirty="0" smtClean="0"/>
              <a:t>TISA må heller ikke kreve at utenlandske tilbydere overtar velferdstjenester innen helse, utdanning og sosiale velferdstjenester, samt infrastruktur som vann og transport.</a:t>
            </a:r>
          </a:p>
          <a:p>
            <a:r>
              <a:rPr lang="nb-NO" dirty="0" smtClean="0">
                <a:hlinkClick r:id="rId2"/>
              </a:rPr>
              <a:t>http://www.fagforbundet.no/?article_id=129786</a:t>
            </a:r>
            <a:endParaRPr lang="nb-NO" dirty="0" smtClean="0"/>
          </a:p>
          <a:p>
            <a:endParaRPr lang="nb-NO" dirty="0" smtClean="0"/>
          </a:p>
          <a:p>
            <a:endParaRPr lang="nb-NO"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Arbeiderpartiet</a:t>
            </a:r>
            <a:endParaRPr lang="nb-NO" dirty="0"/>
          </a:p>
        </p:txBody>
      </p:sp>
      <p:sp>
        <p:nvSpPr>
          <p:cNvPr id="3" name="Plassholder for innhold 2"/>
          <p:cNvSpPr>
            <a:spLocks noGrp="1"/>
          </p:cNvSpPr>
          <p:nvPr>
            <p:ph sz="half" idx="1"/>
          </p:nvPr>
        </p:nvSpPr>
        <p:spPr>
          <a:xfrm>
            <a:off x="179512" y="1628800"/>
            <a:ext cx="1656184" cy="4525963"/>
          </a:xfrm>
        </p:spPr>
        <p:txBody>
          <a:bodyPr>
            <a:normAutofit fontScale="77500" lnSpcReduction="20000"/>
          </a:bodyPr>
          <a:lstStyle/>
          <a:p>
            <a:r>
              <a:rPr lang="nb-NO" b="1" dirty="0" err="1" smtClean="0"/>
              <a:t>Arbeider-partiet</a:t>
            </a:r>
            <a:r>
              <a:rPr lang="nb-NO" b="1" dirty="0" smtClean="0"/>
              <a:t> </a:t>
            </a:r>
            <a:r>
              <a:rPr lang="nb-NO" b="1" dirty="0" err="1" smtClean="0"/>
              <a:t>slands-møte</a:t>
            </a:r>
            <a:endParaRPr lang="nb-NO" b="1" dirty="0" smtClean="0"/>
          </a:p>
          <a:p>
            <a:r>
              <a:rPr lang="nb-NO" b="1" dirty="0" smtClean="0"/>
              <a:t>17.4.15</a:t>
            </a:r>
            <a:endParaRPr lang="nb-NO" b="1" dirty="0"/>
          </a:p>
        </p:txBody>
      </p:sp>
      <p:sp>
        <p:nvSpPr>
          <p:cNvPr id="4" name="Plassholder for innhold 3"/>
          <p:cNvSpPr>
            <a:spLocks noGrp="1"/>
          </p:cNvSpPr>
          <p:nvPr>
            <p:ph sz="half" idx="2"/>
          </p:nvPr>
        </p:nvSpPr>
        <p:spPr>
          <a:xfrm>
            <a:off x="1979712" y="1412776"/>
            <a:ext cx="6840760" cy="5256584"/>
          </a:xfrm>
        </p:spPr>
        <p:txBody>
          <a:bodyPr>
            <a:normAutofit fontScale="77500" lnSpcReduction="20000"/>
          </a:bodyPr>
          <a:lstStyle/>
          <a:p>
            <a:r>
              <a:rPr lang="nb-NO" dirty="0" smtClean="0"/>
              <a:t>Arbeiderpartiet ser det som en forutsetning at en </a:t>
            </a:r>
            <a:r>
              <a:rPr lang="nb-NO" dirty="0" err="1" smtClean="0"/>
              <a:t>TISA-avtale</a:t>
            </a:r>
            <a:r>
              <a:rPr lang="nb-NO" dirty="0" smtClean="0"/>
              <a:t> ikke svekker det politiske handlingsrommet knyttet til kontroll og styring med offentlige tjenester og velferdstilbud. Avtalen må ikke legge hindringer for å regulere forhold som forbrukerbeskyttelse, helse, sikkerhet, miljø og arbeidstakerrettigheter.</a:t>
            </a:r>
          </a:p>
          <a:p>
            <a:r>
              <a:rPr lang="nb-NO" dirty="0" smtClean="0"/>
              <a:t>Arbeiderpartiet krever at markedene for sykehustjenester, offentlig utdanning og sosiale velferdstjenester ikke åpnes fra norsk side for utenlandske tilbydere under TISA. Det er en forutsetning at TISA ikke pålegger privatisering, </a:t>
            </a:r>
            <a:r>
              <a:rPr lang="nb-NO" dirty="0" err="1" smtClean="0"/>
              <a:t>deregulering</a:t>
            </a:r>
            <a:r>
              <a:rPr lang="nb-NO" dirty="0" smtClean="0"/>
              <a:t> eller konkurranseutsetting av noen offentlig tjeneste på nasjonalt eller lokalt nivå. Dette gjelder også muligheten for å – gjennom politiske vedtak – å gjeninnføre offentlig eierskap og styring i sektorer som tidligere har vært privatisert</a:t>
            </a:r>
          </a:p>
          <a:p>
            <a:endParaRPr lang="nb-NO"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sz="8000" dirty="0" smtClean="0">
                <a:effectLst>
                  <a:outerShdw blurRad="38100" dist="38100" dir="2700000" algn="tl">
                    <a:srgbClr val="000000">
                      <a:alpha val="43137"/>
                    </a:srgbClr>
                  </a:outerShdw>
                </a:effectLst>
              </a:rPr>
              <a:t>Mot 2017</a:t>
            </a:r>
            <a:endParaRPr lang="nb-NO" sz="8000" dirty="0">
              <a:effectLst>
                <a:outerShdw blurRad="38100" dist="38100" dir="2700000" algn="tl">
                  <a:srgbClr val="000000">
                    <a:alpha val="43137"/>
                  </a:srgbClr>
                </a:outerShdw>
              </a:effectLst>
            </a:endParaRPr>
          </a:p>
        </p:txBody>
      </p:sp>
      <p:sp>
        <p:nvSpPr>
          <p:cNvPr id="3" name="Plassholder for innhold 2"/>
          <p:cNvSpPr>
            <a:spLocks noGrp="1"/>
          </p:cNvSpPr>
          <p:nvPr>
            <p:ph idx="1"/>
          </p:nvPr>
        </p:nvSpPr>
        <p:spPr/>
        <p:txBody>
          <a:bodyPr>
            <a:normAutofit lnSpcReduction="10000"/>
          </a:bodyPr>
          <a:lstStyle/>
          <a:p>
            <a:r>
              <a:rPr lang="nb-NO" dirty="0" smtClean="0"/>
              <a:t>Avtaleforhandlingene går trått, selv om de ikke har stoppet opp.  Mulig at de ikke blir ferdige før </a:t>
            </a:r>
            <a:r>
              <a:rPr lang="nb-NO" dirty="0" err="1" smtClean="0"/>
              <a:t>Obama</a:t>
            </a:r>
            <a:r>
              <a:rPr lang="nb-NO" dirty="0" smtClean="0"/>
              <a:t> går av med ytterligere forsinkelse.</a:t>
            </a:r>
          </a:p>
          <a:p>
            <a:r>
              <a:rPr lang="nb-NO" dirty="0" smtClean="0"/>
              <a:t>Mulig at avtalen ikke kommer til ratifisering i Stortinget før seint 2017</a:t>
            </a:r>
          </a:p>
          <a:p>
            <a:r>
              <a:rPr lang="nb-NO" dirty="0" smtClean="0"/>
              <a:t>Dette er en av de sakene som kan skille de </a:t>
            </a:r>
            <a:r>
              <a:rPr lang="nb-NO" dirty="0" err="1" smtClean="0"/>
              <a:t>rød-grønne</a:t>
            </a:r>
            <a:r>
              <a:rPr lang="nb-NO" dirty="0" smtClean="0"/>
              <a:t> fra de </a:t>
            </a:r>
            <a:r>
              <a:rPr lang="nb-NO" dirty="0" err="1" smtClean="0"/>
              <a:t>ultrablå</a:t>
            </a:r>
            <a:r>
              <a:rPr lang="nb-NO" dirty="0" smtClean="0"/>
              <a:t>.</a:t>
            </a:r>
          </a:p>
          <a:p>
            <a:r>
              <a:rPr lang="nb-NO" dirty="0" smtClean="0">
                <a:solidFill>
                  <a:srgbClr val="FF0000"/>
                </a:solidFill>
              </a:rPr>
              <a:t>De </a:t>
            </a:r>
            <a:r>
              <a:rPr lang="nb-NO" dirty="0" err="1" smtClean="0">
                <a:solidFill>
                  <a:srgbClr val="FF0000"/>
                </a:solidFill>
              </a:rPr>
              <a:t>rød-grønne</a:t>
            </a:r>
            <a:r>
              <a:rPr lang="nb-NO" dirty="0" smtClean="0">
                <a:solidFill>
                  <a:srgbClr val="FF0000"/>
                </a:solidFill>
              </a:rPr>
              <a:t> må være tydelige</a:t>
            </a:r>
          </a:p>
          <a:p>
            <a:r>
              <a:rPr lang="nb-NO" dirty="0" smtClean="0">
                <a:solidFill>
                  <a:srgbClr val="FF0000"/>
                </a:solidFill>
              </a:rPr>
              <a:t>LO kan hjelpe, men må først bli tydelig sjøl</a:t>
            </a:r>
            <a:endParaRPr lang="nb-NO" dirty="0">
              <a:solidFill>
                <a:srgbClr val="FF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descr="Bilderesultat for frys og skralle"/>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b-NO"/>
          </a:p>
        </p:txBody>
      </p:sp>
      <p:pic>
        <p:nvPicPr>
          <p:cNvPr id="39940" name="Picture 4" descr="Bilderesultat for frys og skralle"/>
          <p:cNvPicPr>
            <a:picLocks noChangeAspect="1" noChangeArrowheads="1"/>
          </p:cNvPicPr>
          <p:nvPr/>
        </p:nvPicPr>
        <p:blipFill>
          <a:blip r:embed="rId2" cstate="print"/>
          <a:srcRect/>
          <a:stretch>
            <a:fillRect/>
          </a:stretch>
        </p:blipFill>
        <p:spPr bwMode="auto">
          <a:xfrm>
            <a:off x="1187624" y="1052736"/>
            <a:ext cx="6992976" cy="544281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9605" t="26203" r="19479" b="21626"/>
          <a:stretch>
            <a:fillRect/>
          </a:stretch>
        </p:blipFill>
        <p:spPr bwMode="auto">
          <a:xfrm>
            <a:off x="539552" y="1196752"/>
            <a:ext cx="8124676" cy="468052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2133437"/>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3200" b="0" i="0" u="none" strike="noStrike" cap="none" normalizeH="0" baseline="0" dirty="0" smtClean="0">
                <a:ln>
                  <a:noFill/>
                </a:ln>
                <a:solidFill>
                  <a:schemeClr val="tx1"/>
                </a:solidFill>
                <a:effectLst/>
                <a:latin typeface="Arial" pitchFamily="34" charset="0"/>
                <a:cs typeface="Arial" pitchFamily="34" charset="0"/>
                <a:hlinkClick r:id="rId2"/>
              </a:rPr>
              <a:t>http://www.dagbladet.no/215/04/17/kultur/meninger/kronikk/debatt/handelsavtaler/38725870/</a:t>
            </a:r>
            <a:endParaRPr kumimoji="0" lang="nb-NO"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Forhandlingsmandat</a:t>
            </a:r>
            <a:endParaRPr lang="nb-NO" dirty="0"/>
          </a:p>
        </p:txBody>
      </p:sp>
      <p:sp>
        <p:nvSpPr>
          <p:cNvPr id="3" name="Plassholder for innhold 2"/>
          <p:cNvSpPr>
            <a:spLocks noGrp="1"/>
          </p:cNvSpPr>
          <p:nvPr>
            <p:ph idx="1"/>
          </p:nvPr>
        </p:nvSpPr>
        <p:spPr/>
        <p:txBody>
          <a:bodyPr/>
          <a:lstStyle/>
          <a:p>
            <a:r>
              <a:rPr lang="nb-NO" dirty="0" smtClean="0"/>
              <a:t>EUs forhandlingsmandat offentliggjort nylig</a:t>
            </a:r>
          </a:p>
          <a:p>
            <a:pPr lvl="1"/>
            <a:r>
              <a:rPr lang="nb-NO" dirty="0" smtClean="0"/>
              <a:t>Bekrefter mye av hva vi frykter</a:t>
            </a:r>
          </a:p>
          <a:p>
            <a:r>
              <a:rPr lang="nb-NO" dirty="0" smtClean="0"/>
              <a:t>Norge framla såkalt forhandlingsposisjon etter EUs offentliggjøring</a:t>
            </a:r>
          </a:p>
          <a:p>
            <a:pPr lvl="1"/>
            <a:r>
              <a:rPr lang="nb-NO" dirty="0" smtClean="0"/>
              <a:t>Dette var falsum – nyskrevet, kjent tekst</a:t>
            </a:r>
          </a:p>
          <a:p>
            <a:pPr lvl="1"/>
            <a:r>
              <a:rPr lang="nb-NO" dirty="0" smtClean="0"/>
              <a:t>Ikke instruks til forhandlerne</a:t>
            </a:r>
          </a:p>
          <a:p>
            <a:r>
              <a:rPr lang="nb-NO" dirty="0" smtClean="0"/>
              <a:t>Byråkratene forhandler – det eksisterer ikke noe forhandlingsmandat</a:t>
            </a:r>
            <a:endParaRPr lang="nb-NO"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4690864" cy="1143000"/>
          </a:xfrm>
        </p:spPr>
        <p:txBody>
          <a:bodyPr/>
          <a:lstStyle/>
          <a:p>
            <a:r>
              <a:rPr lang="nb-NO" dirty="0" smtClean="0"/>
              <a:t>TISA</a:t>
            </a:r>
            <a:endParaRPr lang="nb-NO" dirty="0"/>
          </a:p>
        </p:txBody>
      </p:sp>
      <p:sp>
        <p:nvSpPr>
          <p:cNvPr id="3" name="Plassholder for innhold 2"/>
          <p:cNvSpPr>
            <a:spLocks noGrp="1"/>
          </p:cNvSpPr>
          <p:nvPr>
            <p:ph idx="1"/>
          </p:nvPr>
        </p:nvSpPr>
        <p:spPr>
          <a:xfrm>
            <a:off x="457200" y="1600200"/>
            <a:ext cx="4546848" cy="4637111"/>
          </a:xfrm>
        </p:spPr>
        <p:txBody>
          <a:bodyPr>
            <a:normAutofit lnSpcReduction="10000"/>
          </a:bodyPr>
          <a:lstStyle/>
          <a:p>
            <a:r>
              <a:rPr lang="nb-NO" dirty="0" smtClean="0"/>
              <a:t>25 partnere (hvorav    EU er én)</a:t>
            </a:r>
          </a:p>
          <a:p>
            <a:r>
              <a:rPr lang="nb-NO" dirty="0" smtClean="0"/>
              <a:t>Trade in services </a:t>
            </a:r>
            <a:r>
              <a:rPr lang="nb-NO" dirty="0" err="1" smtClean="0"/>
              <a:t>agreement</a:t>
            </a:r>
            <a:endParaRPr lang="nb-NO" dirty="0" smtClean="0"/>
          </a:p>
          <a:p>
            <a:pPr lvl="1"/>
            <a:r>
              <a:rPr lang="nb-NO" dirty="0" smtClean="0"/>
              <a:t>Kun handel med tjenester</a:t>
            </a:r>
          </a:p>
          <a:p>
            <a:pPr lvl="1"/>
            <a:r>
              <a:rPr lang="nb-NO" dirty="0" smtClean="0"/>
              <a:t>Handel utgjør 70% av verdensøkonomien</a:t>
            </a:r>
          </a:p>
          <a:p>
            <a:pPr lvl="2"/>
            <a:r>
              <a:rPr lang="nb-NO" dirty="0" err="1" smtClean="0"/>
              <a:t>TISA-området</a:t>
            </a:r>
            <a:r>
              <a:rPr lang="nb-NO" dirty="0" smtClean="0"/>
              <a:t> utgjør igjen 70% av all handel</a:t>
            </a:r>
          </a:p>
          <a:p>
            <a:pPr>
              <a:buNone/>
            </a:pPr>
            <a:endParaRPr lang="nb-NO" dirty="0" smtClean="0"/>
          </a:p>
        </p:txBody>
      </p:sp>
      <p:pic>
        <p:nvPicPr>
          <p:cNvPr id="16386" name="Picture 2" descr="Oversikt over deltakerland i Tisa-forhandlingene"/>
          <p:cNvPicPr>
            <a:picLocks noChangeAspect="1" noChangeArrowheads="1"/>
          </p:cNvPicPr>
          <p:nvPr/>
        </p:nvPicPr>
        <p:blipFill>
          <a:blip r:embed="rId3" cstate="print"/>
          <a:srcRect/>
          <a:stretch>
            <a:fillRect/>
          </a:stretch>
        </p:blipFill>
        <p:spPr bwMode="auto">
          <a:xfrm>
            <a:off x="4499992" y="332656"/>
            <a:ext cx="4359757" cy="2664296"/>
          </a:xfrm>
          <a:prstGeom prst="rect">
            <a:avLst/>
          </a:prstGeom>
          <a:noFill/>
        </p:spPr>
      </p:pic>
      <p:cxnSp>
        <p:nvCxnSpPr>
          <p:cNvPr id="9" name="Buet linje 8"/>
          <p:cNvCxnSpPr/>
          <p:nvPr/>
        </p:nvCxnSpPr>
        <p:spPr>
          <a:xfrm rot="16200000" flipV="1">
            <a:off x="6444208" y="2852936"/>
            <a:ext cx="1728192" cy="14401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En av en rekke handelsavtaler</a:t>
            </a:r>
            <a:endParaRPr lang="nb-NO" dirty="0"/>
          </a:p>
        </p:txBody>
      </p:sp>
      <p:sp>
        <p:nvSpPr>
          <p:cNvPr id="3" name="Plassholder for innhold 2"/>
          <p:cNvSpPr>
            <a:spLocks noGrp="1"/>
          </p:cNvSpPr>
          <p:nvPr>
            <p:ph idx="1"/>
          </p:nvPr>
        </p:nvSpPr>
        <p:spPr>
          <a:xfrm>
            <a:off x="457200" y="1600200"/>
            <a:ext cx="7355160" cy="4525963"/>
          </a:xfrm>
        </p:spPr>
        <p:txBody>
          <a:bodyPr>
            <a:normAutofit/>
          </a:bodyPr>
          <a:lstStyle/>
          <a:p>
            <a:r>
              <a:rPr lang="nb-NO" dirty="0" smtClean="0"/>
              <a:t>NAFTA, SAFTA, TPP, CETA, TTIP, TISA +++</a:t>
            </a:r>
          </a:p>
          <a:p>
            <a:r>
              <a:rPr lang="nb-NO" dirty="0" smtClean="0"/>
              <a:t>Hovedpartner:  USA</a:t>
            </a:r>
          </a:p>
          <a:p>
            <a:r>
              <a:rPr lang="nb-NO" dirty="0" smtClean="0"/>
              <a:t>Regionale handelsavtaler</a:t>
            </a:r>
          </a:p>
          <a:p>
            <a:r>
              <a:rPr lang="nb-NO" dirty="0" smtClean="0"/>
              <a:t>Alle utenfor WTO</a:t>
            </a:r>
          </a:p>
          <a:p>
            <a:pPr lvl="1"/>
            <a:r>
              <a:rPr lang="nb-NO" dirty="0" smtClean="0"/>
              <a:t>Norge ønsker alle avtaler innefor WTO, men har inngått bilaterale avtaler med mange land</a:t>
            </a:r>
          </a:p>
          <a:p>
            <a:r>
              <a:rPr lang="nb-NO" dirty="0" smtClean="0"/>
              <a:t>De fleste omhandler tolltariffer</a:t>
            </a:r>
            <a:endParaRPr lang="nb-NO" dirty="0"/>
          </a:p>
        </p:txBody>
      </p:sp>
      <p:pic>
        <p:nvPicPr>
          <p:cNvPr id="21506" name="Picture 2" descr="http://infojustice.org/wp-content/uploads/2011/11/wto-logo.gif">
            <a:hlinkClick r:id="rId2"/>
          </p:cNvPr>
          <p:cNvPicPr>
            <a:picLocks noChangeAspect="1" noChangeArrowheads="1"/>
          </p:cNvPicPr>
          <p:nvPr/>
        </p:nvPicPr>
        <p:blipFill>
          <a:blip r:embed="rId3" cstate="print"/>
          <a:srcRect/>
          <a:stretch>
            <a:fillRect/>
          </a:stretch>
        </p:blipFill>
        <p:spPr bwMode="auto">
          <a:xfrm>
            <a:off x="6732240" y="2060848"/>
            <a:ext cx="1905000" cy="1905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TTIP - TISA</a:t>
            </a:r>
            <a:endParaRPr lang="nb-NO" dirty="0"/>
          </a:p>
        </p:txBody>
      </p:sp>
      <p:sp>
        <p:nvSpPr>
          <p:cNvPr id="3" name="Plassholder for innhold 2"/>
          <p:cNvSpPr>
            <a:spLocks noGrp="1"/>
          </p:cNvSpPr>
          <p:nvPr>
            <p:ph idx="1"/>
          </p:nvPr>
        </p:nvSpPr>
        <p:spPr/>
        <p:txBody>
          <a:bodyPr/>
          <a:lstStyle/>
          <a:p>
            <a:r>
              <a:rPr lang="nb-NO" dirty="0" smtClean="0"/>
              <a:t>Mellom EU og USA (TTIP - </a:t>
            </a:r>
            <a:r>
              <a:rPr lang="en-US" sz="1200" dirty="0" smtClean="0"/>
              <a:t>Transatlantic Trade and Investment Partnership </a:t>
            </a:r>
            <a:r>
              <a:rPr lang="nb-NO" dirty="0" smtClean="0"/>
              <a:t>)</a:t>
            </a:r>
          </a:p>
          <a:p>
            <a:pPr lvl="1"/>
            <a:r>
              <a:rPr lang="nb-NO" dirty="0" smtClean="0"/>
              <a:t>Norge ikke med</a:t>
            </a:r>
          </a:p>
          <a:p>
            <a:r>
              <a:rPr lang="nb-NO" dirty="0" smtClean="0"/>
              <a:t>Mellom EU + noen land og USA (TISA)</a:t>
            </a:r>
          </a:p>
          <a:p>
            <a:r>
              <a:rPr lang="nb-NO" dirty="0" smtClean="0"/>
              <a:t>Faktum:</a:t>
            </a:r>
          </a:p>
          <a:p>
            <a:pPr lvl="1"/>
            <a:r>
              <a:rPr lang="nb-NO" dirty="0" smtClean="0"/>
              <a:t>Minimale tollsatser – ikke toll på tjenester</a:t>
            </a:r>
          </a:p>
          <a:p>
            <a:pPr lvl="1"/>
            <a:r>
              <a:rPr lang="nb-NO" dirty="0" smtClean="0"/>
              <a:t>Forhandlinger om andre ting – harmonisering</a:t>
            </a:r>
          </a:p>
          <a:p>
            <a:pPr lvl="1"/>
            <a:r>
              <a:rPr lang="nb-NO" dirty="0" err="1" smtClean="0"/>
              <a:t>Investeringsavtaler/investeringbeskyttelse</a:t>
            </a:r>
            <a:endParaRPr lang="nb-NO" dirty="0" smtClean="0"/>
          </a:p>
          <a:p>
            <a:pPr lvl="1"/>
            <a:endParaRPr lang="nb-NO"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TTIP - EØS</a:t>
            </a:r>
            <a:endParaRPr lang="nb-NO" dirty="0"/>
          </a:p>
        </p:txBody>
      </p:sp>
      <p:sp>
        <p:nvSpPr>
          <p:cNvPr id="3" name="Plassholder for innhold 2"/>
          <p:cNvSpPr>
            <a:spLocks noGrp="1"/>
          </p:cNvSpPr>
          <p:nvPr>
            <p:ph idx="1"/>
          </p:nvPr>
        </p:nvSpPr>
        <p:spPr/>
        <p:txBody>
          <a:bodyPr/>
          <a:lstStyle/>
          <a:p>
            <a:r>
              <a:rPr lang="nb-NO" dirty="0" smtClean="0"/>
              <a:t>Norge vil bli berørt gjennom EØS</a:t>
            </a:r>
          </a:p>
          <a:p>
            <a:r>
              <a:rPr lang="nb-NO" dirty="0" smtClean="0"/>
              <a:t>EU vil innføre lover og retningslinjer som blir pådyttet Norge via EØS</a:t>
            </a:r>
          </a:p>
          <a:p>
            <a:r>
              <a:rPr lang="nb-NO" dirty="0" smtClean="0"/>
              <a:t>Beslutningene om dette vil nå kanskje ikke bare bli tatt i Brussel, men i Washington</a:t>
            </a:r>
          </a:p>
          <a:p>
            <a:endParaRPr lang="nb-NO" dirty="0"/>
          </a:p>
        </p:txBody>
      </p:sp>
    </p:spTree>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1199</TotalTime>
  <Words>1752</Words>
  <Application>Microsoft Office PowerPoint</Application>
  <PresentationFormat>Skjermfremvisning (4:3)</PresentationFormat>
  <Paragraphs>201</Paragraphs>
  <Slides>40</Slides>
  <Notes>1</Notes>
  <HiddenSlides>0</HiddenSlides>
  <MMClips>0</MMClips>
  <ScaleCrop>false</ScaleCrop>
  <HeadingPairs>
    <vt:vector size="4" baseType="variant">
      <vt:variant>
        <vt:lpstr>Tema</vt:lpstr>
      </vt:variant>
      <vt:variant>
        <vt:i4>1</vt:i4>
      </vt:variant>
      <vt:variant>
        <vt:lpstr>Lysbildetitler</vt:lpstr>
      </vt:variant>
      <vt:variant>
        <vt:i4>40</vt:i4>
      </vt:variant>
    </vt:vector>
  </HeadingPairs>
  <TitlesOfParts>
    <vt:vector size="41" baseType="lpstr">
      <vt:lpstr>Office-tema</vt:lpstr>
      <vt:lpstr>TISA (TTIP) 21.04.2015</vt:lpstr>
      <vt:lpstr>Lysbilde 2</vt:lpstr>
      <vt:lpstr>Bokstavsalat</vt:lpstr>
      <vt:lpstr>Lysbilde 4</vt:lpstr>
      <vt:lpstr>Forhandlingsmandat</vt:lpstr>
      <vt:lpstr>TISA</vt:lpstr>
      <vt:lpstr>En av en rekke handelsavtaler</vt:lpstr>
      <vt:lpstr>TTIP - TISA</vt:lpstr>
      <vt:lpstr>TTIP - EØS</vt:lpstr>
      <vt:lpstr>Ikke handelsavtaler:</vt:lpstr>
      <vt:lpstr>Hvem står bak?</vt:lpstr>
      <vt:lpstr>Et eksempel!</vt:lpstr>
      <vt:lpstr>Les om CSI og teamtisa.org</vt:lpstr>
      <vt:lpstr>WTO?</vt:lpstr>
      <vt:lpstr>Norge </vt:lpstr>
      <vt:lpstr>Norges åpningstilbud</vt:lpstr>
      <vt:lpstr>Regjeringens åpningstilbud www.regjeringen.no/nb/tema/utenrikssaker/handelspolitikk/tisa_tilbud/id746660/</vt:lpstr>
      <vt:lpstr>Hva er spesielt med TISA?</vt:lpstr>
      <vt:lpstr>Negative lister</vt:lpstr>
      <vt:lpstr>Frys- og skralleklausulene</vt:lpstr>
      <vt:lpstr>Paraplyklausul</vt:lpstr>
      <vt:lpstr>TISA – hva er offentlig sektor</vt:lpstr>
      <vt:lpstr>Tvisteløsningsmekanisme</vt:lpstr>
      <vt:lpstr>Eksemplet Egypt</vt:lpstr>
      <vt:lpstr>Hemmelighold </vt:lpstr>
      <vt:lpstr>Marerittet</vt:lpstr>
      <vt:lpstr>Handelshindringer</vt:lpstr>
      <vt:lpstr>TTIP</vt:lpstr>
      <vt:lpstr>TTIP (Transatlantic Trade and Investment Partnership)</vt:lpstr>
      <vt:lpstr>Lysbilde 30</vt:lpstr>
      <vt:lpstr>Hva tjener hvem?</vt:lpstr>
      <vt:lpstr>Følgene…</vt:lpstr>
      <vt:lpstr>Rekommunalisering</vt:lpstr>
      <vt:lpstr>Appell til Norge: ut av TISA</vt:lpstr>
      <vt:lpstr>Motstanden</vt:lpstr>
      <vt:lpstr>8 fagforbund sammen</vt:lpstr>
      <vt:lpstr>Arbeiderpartiet</vt:lpstr>
      <vt:lpstr>Mot 2017</vt:lpstr>
      <vt:lpstr>Lysbilde 39</vt:lpstr>
      <vt:lpstr>Lysbilde 40</vt:lpstr>
    </vt:vector>
  </TitlesOfParts>
  <Company>Fagforbundet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TISA (TTIP)</dc:title>
  <dc:creator>rrh</dc:creator>
  <cp:lastModifiedBy>Administrator</cp:lastModifiedBy>
  <cp:revision>33</cp:revision>
  <dcterms:created xsi:type="dcterms:W3CDTF">2015-02-09T08:23:43Z</dcterms:created>
  <dcterms:modified xsi:type="dcterms:W3CDTF">2015-04-21T14:55:27Z</dcterms:modified>
</cp:coreProperties>
</file>